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92" r:id="rId2"/>
    <p:sldId id="256" r:id="rId3"/>
    <p:sldId id="257" r:id="rId4"/>
    <p:sldId id="289" r:id="rId5"/>
    <p:sldId id="288" r:id="rId6"/>
    <p:sldId id="286" r:id="rId7"/>
    <p:sldId id="258" r:id="rId8"/>
    <p:sldId id="285" r:id="rId9"/>
    <p:sldId id="259" r:id="rId10"/>
    <p:sldId id="260" r:id="rId11"/>
    <p:sldId id="261" r:id="rId12"/>
    <p:sldId id="293" r:id="rId13"/>
    <p:sldId id="262" r:id="rId14"/>
    <p:sldId id="284" r:id="rId15"/>
    <p:sldId id="291" r:id="rId16"/>
    <p:sldId id="282" r:id="rId17"/>
    <p:sldId id="268" r:id="rId18"/>
    <p:sldId id="269" r:id="rId19"/>
    <p:sldId id="267" r:id="rId20"/>
    <p:sldId id="283" r:id="rId21"/>
    <p:sldId id="271" r:id="rId22"/>
    <p:sldId id="287" r:id="rId23"/>
    <p:sldId id="265" r:id="rId24"/>
    <p:sldId id="294"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954" y="21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7169E85-304E-4778-99E8-8493025FD3BD}" type="datetimeFigureOut">
              <a:rPr lang="en-US"/>
              <a:pPr>
                <a:defRPr/>
              </a:pPr>
              <a:t>10/17/2011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0C61DF1-11B0-4842-AE4A-2DF5556A884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Gross Domestic Product (GDP) refers to the refers to the market value of all final goods and services produced in a country in a given period. GDP per capita is often considered an indicator of a country’s standard of living.</a:t>
            </a:r>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3299EFD-365E-4007-B666-ED00B22F9B65}" type="slidenum">
              <a:rPr lang="en-US" smtClean="0">
                <a:cs typeface="Arial" charset="0"/>
              </a:rPr>
              <a:pPr fontAlgn="base">
                <a:spcBef>
                  <a:spcPct val="0"/>
                </a:spcBef>
                <a:spcAft>
                  <a:spcPct val="0"/>
                </a:spcAft>
              </a:pPr>
              <a:t>14</a:t>
            </a:fld>
            <a:endParaRPr lang="en-US"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Right now the United States faces high unemployment and high federal deficits. What’s the best way to change this situation? Give more tax breaks to the rich? If that were going to really create more jobs, wouldn’t that have already happened by now? </a:t>
            </a:r>
          </a:p>
          <a:p>
            <a:pPr eaLnBrk="1" hangingPunct="1">
              <a:spcBef>
                <a:spcPct val="0"/>
              </a:spcBef>
            </a:pPr>
            <a:endParaRPr lang="en-US" smtClean="0"/>
          </a:p>
          <a:p>
            <a:pPr eaLnBrk="1" hangingPunct="1">
              <a:spcBef>
                <a:spcPct val="0"/>
              </a:spcBef>
            </a:pPr>
            <a:r>
              <a:rPr lang="en-US" smtClean="0"/>
              <a:t>If we create enough jobs to reduce unemployment by just 1%, we can reduce our deficit by $140 Billion.  Why is that? </a:t>
            </a:r>
          </a:p>
          <a:p>
            <a:pPr eaLnBrk="1" hangingPunct="1">
              <a:spcBef>
                <a:spcPct val="0"/>
              </a:spcBef>
            </a:pPr>
            <a:endParaRPr lang="en-US" smtClean="0"/>
          </a:p>
          <a:p>
            <a:pPr eaLnBrk="1" hangingPunct="1">
              <a:spcBef>
                <a:spcPct val="0"/>
              </a:spcBef>
            </a:pPr>
            <a:r>
              <a:rPr lang="en-US" smtClean="0"/>
              <a:t>When workers get jobs, they get paid. Then they start spending more money in their communities, which means businesses do better as well. Workers and businesses start paying more local, state and federal taxes based on their increased earned income and profits. That’s how we reduce the deficit and start to actually build revenues. Revenues, for example, that can be invested back into  our communities through infrastructure projects. </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585B83-F7B5-4282-AE3B-E461CD90A674}" type="slidenum">
              <a:rPr lang="en-US" smtClean="0">
                <a:cs typeface="Arial" charset="0"/>
              </a:rPr>
              <a:pPr fontAlgn="base">
                <a:spcBef>
                  <a:spcPct val="0"/>
                </a:spcBef>
                <a:spcAft>
                  <a:spcPct val="0"/>
                </a:spcAft>
              </a:pPr>
              <a:t>16</a:t>
            </a:fld>
            <a:endParaRPr 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6B01C7C-10F8-4FC0-BA11-7D0785237A3C}" type="datetimeFigureOut">
              <a:rPr lang="en-US"/>
              <a:pPr>
                <a:defRPr/>
              </a:pPr>
              <a:t>10/17/2011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5DF666-D672-45CF-B56F-F23B76F708A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5214996-6557-4C81-A828-0B370E38AD1C}" type="datetimeFigureOut">
              <a:rPr lang="en-US"/>
              <a:pPr>
                <a:defRPr/>
              </a:pPr>
              <a:t>10/17/2011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610E8FB-AEF2-45D9-9A89-5BD8A8CE5AA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A3CBAF-92CB-40C1-AF7A-DFAC7D102287}" type="datetimeFigureOut">
              <a:rPr lang="en-US"/>
              <a:pPr>
                <a:defRPr/>
              </a:pPr>
              <a:t>10/17/2011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2CD0613-7B4E-4182-8348-82609F1A2B0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0CA8E56-B9A9-4094-9559-4B71668CE07A}" type="datetimeFigureOut">
              <a:rPr lang="en-US"/>
              <a:pPr>
                <a:defRPr/>
              </a:pPr>
              <a:t>10/17/2011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57DC6AD-E208-4415-AEA2-06237045442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35F60CF-625E-4199-A130-E2289BFC8A6E}" type="datetimeFigureOut">
              <a:rPr lang="en-US"/>
              <a:pPr>
                <a:defRPr/>
              </a:pPr>
              <a:t>10/17/2011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4F8DE3C-2DCE-4D13-A928-635E19D27D2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0D41236-356A-4485-B944-5CD25CE7ED60}" type="datetimeFigureOut">
              <a:rPr lang="en-US"/>
              <a:pPr>
                <a:defRPr/>
              </a:pPr>
              <a:t>10/17/2011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D1C3D38-E5E0-485D-BEEA-450762F769A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D5BD3E0-E5F2-4ACE-95D7-D4B58548DF38}" type="datetimeFigureOut">
              <a:rPr lang="en-US"/>
              <a:pPr>
                <a:defRPr/>
              </a:pPr>
              <a:t>10/17/2011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516723A-F6A9-4EC2-9FDA-C0E6C9CCCCF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8AA4A5E-6F16-42C0-918C-0CAFAB94C296}" type="datetimeFigureOut">
              <a:rPr lang="en-US"/>
              <a:pPr>
                <a:defRPr/>
              </a:pPr>
              <a:t>10/17/2011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20A79CB-1A84-4D00-90E0-374AFD9CB73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AF36C5A-D01C-4BE6-ABFD-CD36EA8023F0}" type="datetimeFigureOut">
              <a:rPr lang="en-US"/>
              <a:pPr>
                <a:defRPr/>
              </a:pPr>
              <a:t>10/17/2011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5C41ABD-B7D3-4470-ACB2-01BC7FF404A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47E497-8249-4C40-BA48-459D08C65308}" type="datetimeFigureOut">
              <a:rPr lang="en-US"/>
              <a:pPr>
                <a:defRPr/>
              </a:pPr>
              <a:t>10/17/2011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0064A09-ACF9-4023-B58E-8ABA85A115F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28ECA80-B31A-4C46-914C-2EB60A4A36C1}" type="datetimeFigureOut">
              <a:rPr lang="en-US"/>
              <a:pPr>
                <a:defRPr/>
              </a:pPr>
              <a:t>10/17/2011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4B58207-1188-4484-A0D1-E9338B7C432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CD44CBF-88F1-4A74-ACC0-C8AAAFD7E3B2}" type="datetimeFigureOut">
              <a:rPr lang="en-US"/>
              <a:pPr>
                <a:defRPr/>
              </a:pPr>
              <a:t>10/17/2011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233355A-BDC9-4F5D-9494-D5C1D95303E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NUL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NULL"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ideo" Target="NUL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pic>
        <p:nvPicPr>
          <p:cNvPr id="4" name="Shape">
            <a:hlinkClick r:id="" action="ppaction://media"/>
          </p:cNvPr>
          <p:cNvPicPr>
            <a:picLocks noRot="1" noChangeAspect="1"/>
          </p:cNvPicPr>
          <p:nvPr>
            <a:videoFile r:link="rId1"/>
          </p:nvPr>
        </p:nvPicPr>
        <p:blipFill>
          <a:blip r:embed="rId3"/>
          <a:srcRect/>
          <a:stretch>
            <a:fillRect/>
          </a:stretch>
        </p:blipFill>
        <p:spPr bwMode="auto">
          <a:xfrm>
            <a:off x="76200" y="809625"/>
            <a:ext cx="8991600" cy="5057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vol="80000">
                <p:cTn id="7" fill="hold" display="0">
                  <p:stCondLst>
                    <p:cond delay="indefinite"/>
                  </p:stCondLst>
                </p:cTn>
                <p:tgtEl>
                  <p:spTgt spid="4"/>
                </p:tgtEl>
              </p:cMediaNode>
            </p:vide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Box 4"/>
          <p:cNvSpPr txBox="1">
            <a:spLocks noChangeArrowheads="1"/>
          </p:cNvSpPr>
          <p:nvPr/>
        </p:nvSpPr>
        <p:spPr bwMode="auto">
          <a:xfrm>
            <a:off x="4648200" y="1295400"/>
            <a:ext cx="4724400" cy="4094163"/>
          </a:xfrm>
          <a:prstGeom prst="rect">
            <a:avLst/>
          </a:prstGeom>
          <a:noFill/>
          <a:ln w="9525">
            <a:noFill/>
            <a:miter lim="800000"/>
            <a:headEnd/>
            <a:tailEnd/>
          </a:ln>
        </p:spPr>
        <p:txBody>
          <a:bodyPr>
            <a:spAutoFit/>
          </a:bodyPr>
          <a:lstStyle/>
          <a:p>
            <a:pPr>
              <a:lnSpc>
                <a:spcPts val="5200"/>
              </a:lnSpc>
            </a:pPr>
            <a:r>
              <a:rPr lang="en-US" sz="5400" b="1"/>
              <a:t>How many </a:t>
            </a:r>
            <a:r>
              <a:rPr lang="en-US" sz="5400" b="1">
                <a:solidFill>
                  <a:srgbClr val="FF0000"/>
                </a:solidFill>
              </a:rPr>
              <a:t>jobs will be lost </a:t>
            </a:r>
            <a:r>
              <a:rPr lang="en-US" sz="5400" b="1"/>
              <a:t>as a result of the recent debt ceiling deal?</a:t>
            </a:r>
            <a:endParaRPr lang="en-US" sz="2400" b="1">
              <a:solidFill>
                <a:srgbClr val="FF0000"/>
              </a:solidFill>
            </a:endParaRPr>
          </a:p>
        </p:txBody>
      </p:sp>
      <p:sp>
        <p:nvSpPr>
          <p:cNvPr id="6" name="TextBox 5"/>
          <p:cNvSpPr txBox="1">
            <a:spLocks noChangeArrowheads="1"/>
          </p:cNvSpPr>
          <p:nvPr/>
        </p:nvSpPr>
        <p:spPr bwMode="auto">
          <a:xfrm>
            <a:off x="685800" y="1676400"/>
            <a:ext cx="3886200" cy="708025"/>
          </a:xfrm>
          <a:prstGeom prst="rect">
            <a:avLst/>
          </a:prstGeom>
          <a:noFill/>
          <a:ln w="9525">
            <a:noFill/>
            <a:miter lim="800000"/>
            <a:headEnd/>
            <a:tailEnd/>
          </a:ln>
        </p:spPr>
        <p:txBody>
          <a:bodyPr>
            <a:spAutoFit/>
          </a:bodyPr>
          <a:lstStyle/>
          <a:p>
            <a:r>
              <a:rPr lang="en-US" sz="4000" b="1"/>
              <a:t>A. 100,000</a:t>
            </a:r>
          </a:p>
        </p:txBody>
      </p:sp>
      <p:sp>
        <p:nvSpPr>
          <p:cNvPr id="7" name="TextBox 6"/>
          <p:cNvSpPr txBox="1">
            <a:spLocks noChangeArrowheads="1"/>
          </p:cNvSpPr>
          <p:nvPr/>
        </p:nvSpPr>
        <p:spPr bwMode="auto">
          <a:xfrm>
            <a:off x="685800" y="2438400"/>
            <a:ext cx="3886200" cy="708025"/>
          </a:xfrm>
          <a:prstGeom prst="rect">
            <a:avLst/>
          </a:prstGeom>
          <a:noFill/>
          <a:ln w="9525">
            <a:noFill/>
            <a:miter lim="800000"/>
            <a:headEnd/>
            <a:tailEnd/>
          </a:ln>
        </p:spPr>
        <p:txBody>
          <a:bodyPr>
            <a:spAutoFit/>
          </a:bodyPr>
          <a:lstStyle/>
          <a:p>
            <a:r>
              <a:rPr lang="en-US" sz="4000" b="1"/>
              <a:t>B. 650,000</a:t>
            </a:r>
          </a:p>
        </p:txBody>
      </p:sp>
      <p:sp>
        <p:nvSpPr>
          <p:cNvPr id="23556" name="TextBox 7"/>
          <p:cNvSpPr txBox="1">
            <a:spLocks noChangeArrowheads="1"/>
          </p:cNvSpPr>
          <p:nvPr/>
        </p:nvSpPr>
        <p:spPr bwMode="auto">
          <a:xfrm rot="-5400000">
            <a:off x="1168400" y="30988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a:t>
            </a:r>
          </a:p>
        </p:txBody>
      </p:sp>
      <p:sp>
        <p:nvSpPr>
          <p:cNvPr id="9" name="TextBox 8"/>
          <p:cNvSpPr txBox="1">
            <a:spLocks noChangeArrowheads="1"/>
          </p:cNvSpPr>
          <p:nvPr/>
        </p:nvSpPr>
        <p:spPr bwMode="auto">
          <a:xfrm>
            <a:off x="685800" y="3276600"/>
            <a:ext cx="3886200" cy="708025"/>
          </a:xfrm>
          <a:prstGeom prst="rect">
            <a:avLst/>
          </a:prstGeom>
          <a:noFill/>
          <a:ln w="9525">
            <a:noFill/>
            <a:miter lim="800000"/>
            <a:headEnd/>
            <a:tailEnd/>
          </a:ln>
        </p:spPr>
        <p:txBody>
          <a:bodyPr>
            <a:spAutoFit/>
          </a:bodyPr>
          <a:lstStyle/>
          <a:p>
            <a:r>
              <a:rPr lang="en-US" sz="4000" b="1"/>
              <a:t>C. 700,000</a:t>
            </a:r>
          </a:p>
        </p:txBody>
      </p:sp>
      <p:sp>
        <p:nvSpPr>
          <p:cNvPr id="10" name="TextBox 9"/>
          <p:cNvSpPr txBox="1">
            <a:spLocks noChangeArrowheads="1"/>
          </p:cNvSpPr>
          <p:nvPr/>
        </p:nvSpPr>
        <p:spPr bwMode="auto">
          <a:xfrm>
            <a:off x="685800" y="4114800"/>
            <a:ext cx="3886200" cy="708025"/>
          </a:xfrm>
          <a:prstGeom prst="rect">
            <a:avLst/>
          </a:prstGeom>
          <a:noFill/>
          <a:ln w="9525">
            <a:noFill/>
            <a:miter lim="800000"/>
            <a:headEnd/>
            <a:tailEnd/>
          </a:ln>
        </p:spPr>
        <p:txBody>
          <a:bodyPr>
            <a:spAutoFit/>
          </a:bodyPr>
          <a:lstStyle/>
          <a:p>
            <a:r>
              <a:rPr lang="en-US" sz="4000" b="1"/>
              <a:t>D. 1.8 Million</a:t>
            </a:r>
          </a:p>
        </p:txBody>
      </p:sp>
      <p:sp>
        <p:nvSpPr>
          <p:cNvPr id="11" name="Oval 5"/>
          <p:cNvSpPr>
            <a:spLocks noChangeArrowheads="1"/>
          </p:cNvSpPr>
          <p:nvPr/>
        </p:nvSpPr>
        <p:spPr bwMode="auto">
          <a:xfrm>
            <a:off x="457200" y="3962400"/>
            <a:ext cx="3733800" cy="10668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0-#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0-#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0-#ppt_w/2"/>
                                          </p:val>
                                        </p:tav>
                                        <p:tav tm="100000">
                                          <p:val>
                                            <p:strVal val="#ppt_x"/>
                                          </p:val>
                                        </p:tav>
                                      </p:tavLst>
                                    </p:anim>
                                    <p:anim calcmode="lin" valueType="num">
                                      <p:cBhvr additive="base">
                                        <p:cTn id="2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mph" presetSubtype="2" fill="hold" grpId="1" nodeType="clickEffect">
                                  <p:stCondLst>
                                    <p:cond delay="0"/>
                                  </p:stCondLst>
                                  <p:childTnLst>
                                    <p:animClr clrSpc="rgb" dir="cw">
                                      <p:cBhvr override="childStyle">
                                        <p:cTn id="27" dur="500" fill="hold"/>
                                        <p:tgtEl>
                                          <p:spTgt spid="6"/>
                                        </p:tgtEl>
                                        <p:attrNameLst>
                                          <p:attrName>style.color</p:attrName>
                                        </p:attrNameLst>
                                      </p:cBhvr>
                                      <p:to>
                                        <a:srgbClr val="777777"/>
                                      </p:to>
                                    </p:animClr>
                                  </p:childTnLst>
                                </p:cTn>
                              </p:par>
                              <p:par>
                                <p:cTn id="28" presetID="3" presetClass="emph" presetSubtype="2" fill="hold" grpId="1" nodeType="withEffect">
                                  <p:stCondLst>
                                    <p:cond delay="0"/>
                                  </p:stCondLst>
                                  <p:childTnLst>
                                    <p:animClr clrSpc="rgb" dir="cw">
                                      <p:cBhvr override="childStyle">
                                        <p:cTn id="29" dur="500" fill="hold"/>
                                        <p:tgtEl>
                                          <p:spTgt spid="7"/>
                                        </p:tgtEl>
                                        <p:attrNameLst>
                                          <p:attrName>style.color</p:attrName>
                                        </p:attrNameLst>
                                      </p:cBhvr>
                                      <p:to>
                                        <a:srgbClr val="777777"/>
                                      </p:to>
                                    </p:animClr>
                                  </p:childTnLst>
                                </p:cTn>
                              </p:par>
                              <p:par>
                                <p:cTn id="30" presetID="3" presetClass="emph" presetSubtype="2" fill="hold" grpId="1" nodeType="withEffect">
                                  <p:stCondLst>
                                    <p:cond delay="0"/>
                                  </p:stCondLst>
                                  <p:childTnLst>
                                    <p:animClr clrSpc="rgb" dir="cw">
                                      <p:cBhvr override="childStyle">
                                        <p:cTn id="31" dur="500" fill="hold"/>
                                        <p:tgtEl>
                                          <p:spTgt spid="10"/>
                                        </p:tgtEl>
                                        <p:attrNameLst>
                                          <p:attrName>style.color</p:attrName>
                                        </p:attrNameLst>
                                      </p:cBhvr>
                                      <p:to>
                                        <a:srgbClr val="FF0000"/>
                                      </p:to>
                                    </p:animClr>
                                  </p:childTnLst>
                                </p:cTn>
                              </p:par>
                              <p:par>
                                <p:cTn id="32" presetID="3" presetClass="emph" presetSubtype="2" fill="hold" grpId="1" nodeType="withEffect">
                                  <p:stCondLst>
                                    <p:cond delay="0"/>
                                  </p:stCondLst>
                                  <p:childTnLst>
                                    <p:animClr clrSpc="rgb" dir="cw">
                                      <p:cBhvr override="childStyle">
                                        <p:cTn id="33" dur="500" fill="hold"/>
                                        <p:tgtEl>
                                          <p:spTgt spid="9"/>
                                        </p:tgtEl>
                                        <p:attrNameLst>
                                          <p:attrName>style.color</p:attrName>
                                        </p:attrNameLst>
                                      </p:cBhvr>
                                      <p:to>
                                        <a:srgbClr val="777777"/>
                                      </p:to>
                                    </p:animClr>
                                  </p:childTnLst>
                                </p:cTn>
                              </p:par>
                              <p:par>
                                <p:cTn id="34" presetID="1"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9" grpId="0"/>
      <p:bldP spid="9" grpId="1"/>
      <p:bldP spid="10" grpId="0"/>
      <p:bldP spid="10" grpId="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srcRect/>
          <a:stretch>
            <a:fillRect/>
          </a:stretch>
        </p:blipFill>
        <p:spPr bwMode="auto">
          <a:xfrm>
            <a:off x="2133600" y="0"/>
            <a:ext cx="7764463" cy="6858000"/>
          </a:xfrm>
          <a:prstGeom prst="rect">
            <a:avLst/>
          </a:prstGeom>
          <a:noFill/>
          <a:ln w="9525">
            <a:noFill/>
            <a:miter lim="800000"/>
            <a:headEnd/>
            <a:tailEnd/>
          </a:ln>
        </p:spPr>
      </p:pic>
      <p:sp>
        <p:nvSpPr>
          <p:cNvPr id="24578" name="TextBox 7"/>
          <p:cNvSpPr txBox="1">
            <a:spLocks noChangeArrowheads="1"/>
          </p:cNvSpPr>
          <p:nvPr/>
        </p:nvSpPr>
        <p:spPr bwMode="auto">
          <a:xfrm>
            <a:off x="0" y="0"/>
            <a:ext cx="3505200" cy="7016750"/>
          </a:xfrm>
          <a:prstGeom prst="rect">
            <a:avLst/>
          </a:prstGeom>
          <a:solidFill>
            <a:srgbClr val="FF0000"/>
          </a:solidFill>
          <a:ln w="9525">
            <a:noFill/>
            <a:miter lim="800000"/>
            <a:headEnd/>
            <a:tailEnd/>
          </a:ln>
        </p:spPr>
        <p:txBody>
          <a:bodyPr>
            <a:spAutoFit/>
          </a:bodyPr>
          <a:lstStyle/>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p:txBody>
      </p:sp>
      <p:sp>
        <p:nvSpPr>
          <p:cNvPr id="24579" name="TextBox 8"/>
          <p:cNvSpPr txBox="1">
            <a:spLocks noChangeArrowheads="1"/>
          </p:cNvSpPr>
          <p:nvPr/>
        </p:nvSpPr>
        <p:spPr bwMode="auto">
          <a:xfrm>
            <a:off x="228600" y="685800"/>
            <a:ext cx="3276600" cy="708025"/>
          </a:xfrm>
          <a:prstGeom prst="rect">
            <a:avLst/>
          </a:prstGeom>
          <a:noFill/>
          <a:ln w="9525">
            <a:noFill/>
            <a:miter lim="800000"/>
            <a:headEnd/>
            <a:tailEnd/>
          </a:ln>
        </p:spPr>
        <p:txBody>
          <a:bodyPr>
            <a:spAutoFit/>
          </a:bodyPr>
          <a:lstStyle/>
          <a:p>
            <a:pPr algn="ctr"/>
            <a:r>
              <a:rPr lang="en-US" sz="4000" b="1" i="1">
                <a:solidFill>
                  <a:schemeClr val="bg1"/>
                </a:solidFill>
              </a:rPr>
              <a:t>Jon Stewart</a:t>
            </a:r>
          </a:p>
        </p:txBody>
      </p:sp>
      <p:sp>
        <p:nvSpPr>
          <p:cNvPr id="24580" name="TextBox 10"/>
          <p:cNvSpPr txBox="1">
            <a:spLocks noChangeArrowheads="1"/>
          </p:cNvSpPr>
          <p:nvPr/>
        </p:nvSpPr>
        <p:spPr bwMode="auto">
          <a:xfrm>
            <a:off x="228600" y="1295400"/>
            <a:ext cx="3276600" cy="461963"/>
          </a:xfrm>
          <a:prstGeom prst="rect">
            <a:avLst/>
          </a:prstGeom>
          <a:noFill/>
          <a:ln w="9525">
            <a:noFill/>
            <a:miter lim="800000"/>
            <a:headEnd/>
            <a:tailEnd/>
          </a:ln>
        </p:spPr>
        <p:txBody>
          <a:bodyPr>
            <a:spAutoFit/>
          </a:bodyPr>
          <a:lstStyle/>
          <a:p>
            <a:pPr algn="ctr"/>
            <a:r>
              <a:rPr lang="en-US" sz="2400" b="1" i="1">
                <a:solidFill>
                  <a:schemeClr val="bg1"/>
                </a:solidFill>
              </a:rPr>
              <a:t>The Daily Show</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anim calcmode="lin" valueType="num">
                                      <p:cBhvr additive="base">
                                        <p:cTn id="7" dur="500" fill="hold"/>
                                        <p:tgtEl>
                                          <p:spTgt spid="1027"/>
                                        </p:tgtEl>
                                        <p:attrNameLst>
                                          <p:attrName>ppt_x</p:attrName>
                                        </p:attrNameLst>
                                      </p:cBhvr>
                                      <p:tavLst>
                                        <p:tav tm="0">
                                          <p:val>
                                            <p:strVal val="0-#ppt_w/2"/>
                                          </p:val>
                                        </p:tav>
                                        <p:tav tm="100000">
                                          <p:val>
                                            <p:strVal val="#ppt_x"/>
                                          </p:val>
                                        </p:tav>
                                      </p:tavLst>
                                    </p:anim>
                                    <p:anim calcmode="lin" valueType="num">
                                      <p:cBhvr additive="base">
                                        <p:cTn id="8" dur="500" fill="hold"/>
                                        <p:tgtEl>
                                          <p:spTgt spid="10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pic>
        <p:nvPicPr>
          <p:cNvPr id="4" name="Shape">
            <a:hlinkClick r:id="" action="ppaction://media"/>
          </p:cNvPr>
          <p:cNvPicPr>
            <a:picLocks noRot="1" noChangeAspect="1"/>
          </p:cNvPicPr>
          <p:nvPr>
            <a:videoFile r:link="rId1"/>
          </p:nvPr>
        </p:nvPicPr>
        <p:blipFill>
          <a:blip r:embed="rId3"/>
          <a:srcRect/>
          <a:stretch>
            <a:fillRect/>
          </a:stretch>
        </p:blipFill>
        <p:spPr bwMode="auto">
          <a:xfrm>
            <a:off x="76200" y="823913"/>
            <a:ext cx="8966200" cy="50434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vol="80000">
                <p:cTn id="7" fill="hold" display="0">
                  <p:stCondLst>
                    <p:cond delay="indefinite"/>
                  </p:stCondLst>
                </p:cTn>
                <p:tgtEl>
                  <p:spTgt spid="4"/>
                </p:tgtEl>
              </p:cMediaNode>
            </p:vide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Box 5"/>
          <p:cNvSpPr txBox="1">
            <a:spLocks noChangeArrowheads="1"/>
          </p:cNvSpPr>
          <p:nvPr/>
        </p:nvSpPr>
        <p:spPr bwMode="auto">
          <a:xfrm rot="-5400000">
            <a:off x="1625600" y="29464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 </a:t>
            </a:r>
          </a:p>
        </p:txBody>
      </p:sp>
      <p:sp>
        <p:nvSpPr>
          <p:cNvPr id="26626" name="TextBox 7"/>
          <p:cNvSpPr txBox="1">
            <a:spLocks noChangeArrowheads="1"/>
          </p:cNvSpPr>
          <p:nvPr/>
        </p:nvSpPr>
        <p:spPr bwMode="auto">
          <a:xfrm>
            <a:off x="228600" y="1219200"/>
            <a:ext cx="4724400" cy="4760913"/>
          </a:xfrm>
          <a:prstGeom prst="rect">
            <a:avLst/>
          </a:prstGeom>
          <a:noFill/>
          <a:ln w="9525">
            <a:noFill/>
            <a:miter lim="800000"/>
            <a:headEnd/>
            <a:tailEnd/>
          </a:ln>
        </p:spPr>
        <p:txBody>
          <a:bodyPr>
            <a:spAutoFit/>
          </a:bodyPr>
          <a:lstStyle/>
          <a:p>
            <a:pPr>
              <a:lnSpc>
                <a:spcPts val="5200"/>
              </a:lnSpc>
            </a:pPr>
            <a:r>
              <a:rPr lang="en-US" sz="5400" b="1"/>
              <a:t>The national </a:t>
            </a:r>
            <a:r>
              <a:rPr lang="en-US" sz="5400" b="1">
                <a:solidFill>
                  <a:srgbClr val="FF0000"/>
                </a:solidFill>
              </a:rPr>
              <a:t>deficit</a:t>
            </a:r>
            <a:r>
              <a:rPr lang="en-US" sz="5400" b="1"/>
              <a:t> makes up a bigger part of our economy </a:t>
            </a:r>
            <a:r>
              <a:rPr lang="en-US" sz="5400" b="1">
                <a:solidFill>
                  <a:srgbClr val="FF0000"/>
                </a:solidFill>
              </a:rPr>
              <a:t>than ever before</a:t>
            </a:r>
            <a:r>
              <a:rPr lang="en-US" sz="5400" b="1"/>
              <a:t>.</a:t>
            </a:r>
            <a:endParaRPr lang="en-US" sz="2400" b="1">
              <a:solidFill>
                <a:srgbClr val="FF0000"/>
              </a:solidFill>
            </a:endParaRPr>
          </a:p>
        </p:txBody>
      </p:sp>
      <p:sp>
        <p:nvSpPr>
          <p:cNvPr id="10" name="TextBox 9"/>
          <p:cNvSpPr txBox="1">
            <a:spLocks noChangeArrowheads="1"/>
          </p:cNvSpPr>
          <p:nvPr/>
        </p:nvSpPr>
        <p:spPr bwMode="auto">
          <a:xfrm>
            <a:off x="5562600" y="2286000"/>
            <a:ext cx="3886200" cy="708025"/>
          </a:xfrm>
          <a:prstGeom prst="rect">
            <a:avLst/>
          </a:prstGeom>
          <a:noFill/>
          <a:ln w="9525">
            <a:noFill/>
            <a:miter lim="800000"/>
            <a:headEnd/>
            <a:tailEnd/>
          </a:ln>
        </p:spPr>
        <p:txBody>
          <a:bodyPr>
            <a:spAutoFit/>
          </a:bodyPr>
          <a:lstStyle/>
          <a:p>
            <a:r>
              <a:rPr lang="en-US" sz="4000" b="1"/>
              <a:t>true</a:t>
            </a:r>
          </a:p>
        </p:txBody>
      </p:sp>
      <p:sp>
        <p:nvSpPr>
          <p:cNvPr id="11" name="TextBox 10"/>
          <p:cNvSpPr txBox="1">
            <a:spLocks noChangeArrowheads="1"/>
          </p:cNvSpPr>
          <p:nvPr/>
        </p:nvSpPr>
        <p:spPr bwMode="auto">
          <a:xfrm>
            <a:off x="5562600" y="3048000"/>
            <a:ext cx="3886200" cy="708025"/>
          </a:xfrm>
          <a:prstGeom prst="rect">
            <a:avLst/>
          </a:prstGeom>
          <a:noFill/>
          <a:ln w="9525">
            <a:noFill/>
            <a:miter lim="800000"/>
            <a:headEnd/>
            <a:tailEnd/>
          </a:ln>
        </p:spPr>
        <p:txBody>
          <a:bodyPr>
            <a:spAutoFit/>
          </a:bodyPr>
          <a:lstStyle/>
          <a:p>
            <a:r>
              <a:rPr lang="en-US" sz="4000" b="1"/>
              <a:t>false</a:t>
            </a:r>
          </a:p>
        </p:txBody>
      </p:sp>
      <p:sp>
        <p:nvSpPr>
          <p:cNvPr id="12" name="Oval 5"/>
          <p:cNvSpPr>
            <a:spLocks noChangeArrowheads="1"/>
          </p:cNvSpPr>
          <p:nvPr/>
        </p:nvSpPr>
        <p:spPr bwMode="auto">
          <a:xfrm>
            <a:off x="5257800" y="3048000"/>
            <a:ext cx="2057400" cy="7620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1+#ppt_w/2"/>
                                          </p:val>
                                        </p:tav>
                                        <p:tav tm="100000">
                                          <p:val>
                                            <p:strVal val="#ppt_x"/>
                                          </p:val>
                                        </p:tav>
                                      </p:tavLst>
                                    </p:anim>
                                    <p:anim calcmode="lin" valueType="num">
                                      <p:cBhvr additive="base">
                                        <p:cTn id="13"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mph" presetSubtype="2" fill="hold" grpId="1" nodeType="clickEffect">
                                  <p:stCondLst>
                                    <p:cond delay="0"/>
                                  </p:stCondLst>
                                  <p:childTnLst>
                                    <p:animClr clrSpc="rgb" dir="cw">
                                      <p:cBhvr override="childStyle">
                                        <p:cTn id="17" dur="500" fill="hold"/>
                                        <p:tgtEl>
                                          <p:spTgt spid="10"/>
                                        </p:tgtEl>
                                        <p:attrNameLst>
                                          <p:attrName>style.color</p:attrName>
                                        </p:attrNameLst>
                                      </p:cBhvr>
                                      <p:to>
                                        <a:srgbClr val="777777"/>
                                      </p:to>
                                    </p:animClr>
                                  </p:childTnLst>
                                </p:cTn>
                              </p:par>
                              <p:par>
                                <p:cTn id="18" presetID="3" presetClass="emph" presetSubtype="2" fill="hold" grpId="1" nodeType="withEffect">
                                  <p:stCondLst>
                                    <p:cond delay="0"/>
                                  </p:stCondLst>
                                  <p:childTnLst>
                                    <p:animClr clrSpc="rgb" dir="cw">
                                      <p:cBhvr override="childStyle">
                                        <p:cTn id="19" dur="500" fill="hold"/>
                                        <p:tgtEl>
                                          <p:spTgt spid="11"/>
                                        </p:tgtEl>
                                        <p:attrNameLst>
                                          <p:attrName>style.color</p:attrName>
                                        </p:attrNameLst>
                                      </p:cBhvr>
                                      <p:to>
                                        <a:srgbClr val="FF0000"/>
                                      </p:to>
                                    </p:animClr>
                                  </p:childTnLst>
                                </p:cTn>
                              </p:par>
                              <p:par>
                                <p:cTn id="20" presetID="1"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11" grpId="0"/>
      <p:bldP spid="11" grpId="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Box 5"/>
          <p:cNvSpPr txBox="1">
            <a:spLocks noChangeArrowheads="1"/>
          </p:cNvSpPr>
          <p:nvPr/>
        </p:nvSpPr>
        <p:spPr bwMode="auto">
          <a:xfrm>
            <a:off x="0" y="2946400"/>
            <a:ext cx="9144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 - - - - - - - - - - - -  </a:t>
            </a:r>
          </a:p>
        </p:txBody>
      </p:sp>
      <p:sp>
        <p:nvSpPr>
          <p:cNvPr id="9" name="TextBox 8"/>
          <p:cNvSpPr txBox="1">
            <a:spLocks noChangeArrowheads="1"/>
          </p:cNvSpPr>
          <p:nvPr/>
        </p:nvSpPr>
        <p:spPr bwMode="auto">
          <a:xfrm>
            <a:off x="0" y="0"/>
            <a:ext cx="9144000" cy="2032000"/>
          </a:xfrm>
          <a:prstGeom prst="rect">
            <a:avLst/>
          </a:prstGeom>
          <a:solidFill>
            <a:schemeClr val="tx1"/>
          </a:solidFill>
          <a:ln w="9525">
            <a:noFill/>
            <a:miter lim="800000"/>
            <a:headEnd/>
            <a:tailEnd/>
          </a:ln>
        </p:spPr>
        <p:txBody>
          <a:bodyPr>
            <a:spAutoFit/>
          </a:bodyPr>
          <a:lstStyle/>
          <a:p>
            <a:r>
              <a:rPr lang="en-US" sz="2800" b="1">
                <a:solidFill>
                  <a:schemeClr val="bg1"/>
                </a:solidFill>
              </a:rPr>
              <a:t>As a share of our Gross Domestic Product (GDP)…</a:t>
            </a:r>
          </a:p>
          <a:p>
            <a:endParaRPr lang="en-US" sz="1000" b="1">
              <a:solidFill>
                <a:schemeClr val="bg1"/>
              </a:solidFill>
            </a:endParaRPr>
          </a:p>
          <a:p>
            <a:r>
              <a:rPr lang="en-US" sz="4400" b="1">
                <a:solidFill>
                  <a:schemeClr val="bg1"/>
                </a:solidFill>
              </a:rPr>
              <a:t>Our national deficit was higher following WW II than it is today.</a:t>
            </a:r>
          </a:p>
        </p:txBody>
      </p:sp>
      <p:sp>
        <p:nvSpPr>
          <p:cNvPr id="14" name="TextBox 13"/>
          <p:cNvSpPr txBox="1"/>
          <p:nvPr/>
        </p:nvSpPr>
        <p:spPr>
          <a:xfrm>
            <a:off x="3276600" y="2667000"/>
            <a:ext cx="533400" cy="708025"/>
          </a:xfrm>
          <a:prstGeom prst="rect">
            <a:avLst/>
          </a:prstGeom>
          <a:noFill/>
        </p:spPr>
        <p:txBody>
          <a:bodyPr>
            <a:spAutoFit/>
          </a:bodyPr>
          <a:lstStyle/>
          <a:p>
            <a:pPr fontAlgn="auto">
              <a:spcBef>
                <a:spcPts val="0"/>
              </a:spcBef>
              <a:spcAft>
                <a:spcPts val="0"/>
              </a:spcAft>
              <a:defRPr/>
            </a:pPr>
            <a:r>
              <a:rPr lang="en-US" sz="4000" b="1" dirty="0">
                <a:solidFill>
                  <a:schemeClr val="bg1">
                    <a:lumMod val="50000"/>
                  </a:schemeClr>
                </a:solidFill>
                <a:latin typeface="+mn-lt"/>
                <a:cs typeface="+mn-cs"/>
              </a:rPr>
              <a:t>$</a:t>
            </a:r>
          </a:p>
        </p:txBody>
      </p:sp>
      <p:sp>
        <p:nvSpPr>
          <p:cNvPr id="15" name="TextBox 14"/>
          <p:cNvSpPr txBox="1">
            <a:spLocks noChangeArrowheads="1"/>
          </p:cNvSpPr>
          <p:nvPr/>
        </p:nvSpPr>
        <p:spPr bwMode="auto">
          <a:xfrm rot="7432935">
            <a:off x="6333332" y="3048794"/>
            <a:ext cx="838200" cy="1570037"/>
          </a:xfrm>
          <a:prstGeom prst="rect">
            <a:avLst/>
          </a:prstGeom>
          <a:noFill/>
          <a:ln w="9525">
            <a:noFill/>
            <a:miter lim="800000"/>
            <a:headEnd/>
            <a:tailEnd/>
          </a:ln>
        </p:spPr>
        <p:txBody>
          <a:bodyPr>
            <a:spAutoFit/>
          </a:bodyPr>
          <a:lstStyle/>
          <a:p>
            <a:r>
              <a:rPr lang="en-US" sz="9600" b="1" i="1">
                <a:latin typeface="Calibri" pitchFamily="34" charset="0"/>
              </a:rPr>
              <a:t>$</a:t>
            </a:r>
          </a:p>
        </p:txBody>
      </p:sp>
      <p:sp>
        <p:nvSpPr>
          <p:cNvPr id="16" name="TextBox 15"/>
          <p:cNvSpPr txBox="1"/>
          <p:nvPr/>
        </p:nvSpPr>
        <p:spPr>
          <a:xfrm>
            <a:off x="6019800" y="2667000"/>
            <a:ext cx="533400" cy="708025"/>
          </a:xfrm>
          <a:prstGeom prst="rect">
            <a:avLst/>
          </a:prstGeom>
          <a:noFill/>
        </p:spPr>
        <p:txBody>
          <a:bodyPr>
            <a:spAutoFit/>
          </a:bodyPr>
          <a:lstStyle/>
          <a:p>
            <a:pPr fontAlgn="auto">
              <a:spcBef>
                <a:spcPts val="0"/>
              </a:spcBef>
              <a:spcAft>
                <a:spcPts val="0"/>
              </a:spcAft>
              <a:defRPr/>
            </a:pPr>
            <a:r>
              <a:rPr lang="en-US" sz="4000" b="1" dirty="0">
                <a:solidFill>
                  <a:schemeClr val="bg1">
                    <a:lumMod val="50000"/>
                  </a:schemeClr>
                </a:solidFill>
                <a:latin typeface="+mn-lt"/>
                <a:cs typeface="+mn-cs"/>
              </a:rPr>
              <a:t>$</a:t>
            </a:r>
          </a:p>
        </p:txBody>
      </p:sp>
      <p:sp>
        <p:nvSpPr>
          <p:cNvPr id="17" name="TextBox 16"/>
          <p:cNvSpPr txBox="1">
            <a:spLocks noChangeArrowheads="1"/>
          </p:cNvSpPr>
          <p:nvPr/>
        </p:nvSpPr>
        <p:spPr bwMode="auto">
          <a:xfrm rot="7432935">
            <a:off x="4805363" y="1744663"/>
            <a:ext cx="838200" cy="5048250"/>
          </a:xfrm>
          <a:prstGeom prst="rect">
            <a:avLst/>
          </a:prstGeom>
          <a:noFill/>
          <a:ln w="9525">
            <a:noFill/>
            <a:miter lim="800000"/>
            <a:headEnd/>
            <a:tailEnd/>
          </a:ln>
        </p:spPr>
        <p:txBody>
          <a:bodyPr>
            <a:spAutoFit/>
          </a:bodyPr>
          <a:lstStyle/>
          <a:p>
            <a:r>
              <a:rPr lang="en-US" sz="32200" b="1" i="1">
                <a:latin typeface="Calibri" pitchFamily="34" charset="0"/>
              </a:rPr>
              <a:t>$</a:t>
            </a:r>
          </a:p>
        </p:txBody>
      </p:sp>
      <p:sp>
        <p:nvSpPr>
          <p:cNvPr id="27655" name="TextBox 17"/>
          <p:cNvSpPr txBox="1">
            <a:spLocks noChangeArrowheads="1"/>
          </p:cNvSpPr>
          <p:nvPr/>
        </p:nvSpPr>
        <p:spPr bwMode="auto">
          <a:xfrm>
            <a:off x="685800" y="2667000"/>
            <a:ext cx="609600" cy="708025"/>
          </a:xfrm>
          <a:prstGeom prst="rect">
            <a:avLst/>
          </a:prstGeom>
          <a:noFill/>
          <a:ln w="9525">
            <a:noFill/>
            <a:miter lim="800000"/>
            <a:headEnd/>
            <a:tailEnd/>
          </a:ln>
        </p:spPr>
        <p:txBody>
          <a:bodyPr>
            <a:spAutoFit/>
          </a:bodyPr>
          <a:lstStyle/>
          <a:p>
            <a:r>
              <a:rPr lang="en-US" sz="4000" b="1"/>
              <a:t>+</a:t>
            </a:r>
          </a:p>
        </p:txBody>
      </p:sp>
      <p:sp>
        <p:nvSpPr>
          <p:cNvPr id="27656" name="TextBox 19"/>
          <p:cNvSpPr txBox="1">
            <a:spLocks noChangeArrowheads="1"/>
          </p:cNvSpPr>
          <p:nvPr/>
        </p:nvSpPr>
        <p:spPr bwMode="auto">
          <a:xfrm>
            <a:off x="762000" y="3200400"/>
            <a:ext cx="609600" cy="708025"/>
          </a:xfrm>
          <a:prstGeom prst="rect">
            <a:avLst/>
          </a:prstGeom>
          <a:noFill/>
          <a:ln w="9525">
            <a:noFill/>
            <a:miter lim="800000"/>
            <a:headEnd/>
            <a:tailEnd/>
          </a:ln>
        </p:spPr>
        <p:txBody>
          <a:bodyPr>
            <a:spAutoFit/>
          </a:bodyPr>
          <a:lstStyle/>
          <a:p>
            <a:r>
              <a:rPr lang="en-US" sz="4000" b="1"/>
              <a:t>-</a:t>
            </a:r>
          </a:p>
        </p:txBody>
      </p:sp>
      <p:sp>
        <p:nvSpPr>
          <p:cNvPr id="21" name="TextBox 20"/>
          <p:cNvSpPr txBox="1"/>
          <p:nvPr/>
        </p:nvSpPr>
        <p:spPr>
          <a:xfrm>
            <a:off x="4572000" y="3200400"/>
            <a:ext cx="1828800" cy="769938"/>
          </a:xfrm>
          <a:prstGeom prst="rect">
            <a:avLst/>
          </a:prstGeom>
          <a:noFill/>
        </p:spPr>
        <p:txBody>
          <a:bodyPr>
            <a:spAutoFit/>
          </a:bodyPr>
          <a:lstStyle/>
          <a:p>
            <a:pPr algn="r" fontAlgn="auto">
              <a:spcBef>
                <a:spcPts val="0"/>
              </a:spcBef>
              <a:spcAft>
                <a:spcPts val="0"/>
              </a:spcAft>
              <a:defRPr/>
            </a:pPr>
            <a:r>
              <a:rPr lang="en-US" sz="4400" b="1" dirty="0">
                <a:solidFill>
                  <a:schemeClr val="bg1">
                    <a:lumMod val="50000"/>
                  </a:schemeClr>
                </a:solidFill>
                <a:latin typeface="Arial"/>
                <a:cs typeface="Arial"/>
              </a:rPr>
              <a:t>2011</a:t>
            </a:r>
          </a:p>
        </p:txBody>
      </p:sp>
      <p:sp>
        <p:nvSpPr>
          <p:cNvPr id="22" name="TextBox 21"/>
          <p:cNvSpPr txBox="1"/>
          <p:nvPr/>
        </p:nvSpPr>
        <p:spPr>
          <a:xfrm>
            <a:off x="1752600" y="3200400"/>
            <a:ext cx="1828800" cy="769938"/>
          </a:xfrm>
          <a:prstGeom prst="rect">
            <a:avLst/>
          </a:prstGeom>
          <a:noFill/>
        </p:spPr>
        <p:txBody>
          <a:bodyPr>
            <a:spAutoFit/>
          </a:bodyPr>
          <a:lstStyle/>
          <a:p>
            <a:pPr algn="r" fontAlgn="auto">
              <a:spcBef>
                <a:spcPts val="0"/>
              </a:spcBef>
              <a:spcAft>
                <a:spcPts val="0"/>
              </a:spcAft>
              <a:defRPr/>
            </a:pPr>
            <a:r>
              <a:rPr lang="en-US" sz="4400" b="1" dirty="0">
                <a:solidFill>
                  <a:schemeClr val="bg1">
                    <a:lumMod val="50000"/>
                  </a:schemeClr>
                </a:solidFill>
                <a:latin typeface="Arial"/>
                <a:cs typeface="Arial"/>
              </a:rPr>
              <a:t>1945</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fade">
                                      <p:cBhvr>
                                        <p:cTn id="11" dur="2000"/>
                                        <p:tgtEl>
                                          <p:spTgt spid="17"/>
                                        </p:tgtEl>
                                      </p:cBhvr>
                                    </p:animEffect>
                                  </p:childTnLst>
                                </p:cTn>
                              </p:par>
                            </p:childTnLst>
                          </p:cTn>
                        </p:par>
                        <p:par>
                          <p:cTn id="12" fill="hold" nodeType="afterGroup">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Box 5"/>
          <p:cNvSpPr txBox="1">
            <a:spLocks noChangeArrowheads="1"/>
          </p:cNvSpPr>
          <p:nvPr/>
        </p:nvSpPr>
        <p:spPr bwMode="auto">
          <a:xfrm rot="-5400000">
            <a:off x="482600" y="3251200"/>
            <a:ext cx="66294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 </a:t>
            </a:r>
          </a:p>
        </p:txBody>
      </p:sp>
      <p:sp>
        <p:nvSpPr>
          <p:cNvPr id="29698" name="TextBox 7"/>
          <p:cNvSpPr txBox="1">
            <a:spLocks noChangeArrowheads="1"/>
          </p:cNvSpPr>
          <p:nvPr/>
        </p:nvSpPr>
        <p:spPr bwMode="auto">
          <a:xfrm>
            <a:off x="3962400" y="533400"/>
            <a:ext cx="5181600" cy="5427663"/>
          </a:xfrm>
          <a:prstGeom prst="rect">
            <a:avLst/>
          </a:prstGeom>
          <a:noFill/>
          <a:ln w="9525">
            <a:noFill/>
            <a:miter lim="800000"/>
            <a:headEnd/>
            <a:tailEnd/>
          </a:ln>
        </p:spPr>
        <p:txBody>
          <a:bodyPr>
            <a:spAutoFit/>
          </a:bodyPr>
          <a:lstStyle/>
          <a:p>
            <a:pPr>
              <a:lnSpc>
                <a:spcPts val="5200"/>
              </a:lnSpc>
            </a:pPr>
            <a:r>
              <a:rPr lang="en-US" sz="5400" b="1"/>
              <a:t>Adding </a:t>
            </a:r>
            <a:r>
              <a:rPr lang="en-US" sz="5400" b="1">
                <a:solidFill>
                  <a:srgbClr val="FF0000"/>
                </a:solidFill>
              </a:rPr>
              <a:t>enough jobs </a:t>
            </a:r>
            <a:r>
              <a:rPr lang="en-US" sz="5400" b="1"/>
              <a:t>to shrink unemployment by 1%, would </a:t>
            </a:r>
            <a:r>
              <a:rPr lang="en-US" sz="5400" b="1">
                <a:solidFill>
                  <a:srgbClr val="FF0000"/>
                </a:solidFill>
              </a:rPr>
              <a:t>reduce our deficit </a:t>
            </a:r>
            <a:r>
              <a:rPr lang="en-US" sz="5400" b="1"/>
              <a:t>by $140 billion.</a:t>
            </a:r>
            <a:endParaRPr lang="en-US" sz="2400" b="1">
              <a:solidFill>
                <a:srgbClr val="FF0000"/>
              </a:solidFill>
            </a:endParaRPr>
          </a:p>
        </p:txBody>
      </p:sp>
      <p:sp>
        <p:nvSpPr>
          <p:cNvPr id="10" name="TextBox 9"/>
          <p:cNvSpPr txBox="1">
            <a:spLocks noChangeArrowheads="1"/>
          </p:cNvSpPr>
          <p:nvPr/>
        </p:nvSpPr>
        <p:spPr bwMode="auto">
          <a:xfrm>
            <a:off x="1447800" y="2286000"/>
            <a:ext cx="1524000" cy="708025"/>
          </a:xfrm>
          <a:prstGeom prst="rect">
            <a:avLst/>
          </a:prstGeom>
          <a:noFill/>
          <a:ln w="9525">
            <a:noFill/>
            <a:miter lim="800000"/>
            <a:headEnd/>
            <a:tailEnd/>
          </a:ln>
        </p:spPr>
        <p:txBody>
          <a:bodyPr>
            <a:spAutoFit/>
          </a:bodyPr>
          <a:lstStyle/>
          <a:p>
            <a:r>
              <a:rPr lang="en-US" sz="4000" b="1"/>
              <a:t>true</a:t>
            </a:r>
          </a:p>
        </p:txBody>
      </p:sp>
      <p:sp>
        <p:nvSpPr>
          <p:cNvPr id="11" name="TextBox 10"/>
          <p:cNvSpPr txBox="1">
            <a:spLocks noChangeArrowheads="1"/>
          </p:cNvSpPr>
          <p:nvPr/>
        </p:nvSpPr>
        <p:spPr bwMode="auto">
          <a:xfrm>
            <a:off x="1447800" y="3048000"/>
            <a:ext cx="1828800" cy="708025"/>
          </a:xfrm>
          <a:prstGeom prst="rect">
            <a:avLst/>
          </a:prstGeom>
          <a:noFill/>
          <a:ln w="9525">
            <a:noFill/>
            <a:miter lim="800000"/>
            <a:headEnd/>
            <a:tailEnd/>
          </a:ln>
        </p:spPr>
        <p:txBody>
          <a:bodyPr>
            <a:spAutoFit/>
          </a:bodyPr>
          <a:lstStyle/>
          <a:p>
            <a:r>
              <a:rPr lang="en-US" sz="4000" b="1"/>
              <a:t>false</a:t>
            </a:r>
          </a:p>
        </p:txBody>
      </p:sp>
      <p:sp>
        <p:nvSpPr>
          <p:cNvPr id="12" name="Oval 5"/>
          <p:cNvSpPr>
            <a:spLocks noChangeArrowheads="1"/>
          </p:cNvSpPr>
          <p:nvPr/>
        </p:nvSpPr>
        <p:spPr bwMode="auto">
          <a:xfrm>
            <a:off x="1066800" y="2286000"/>
            <a:ext cx="2057400" cy="7620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0-#ppt_w/2"/>
                                          </p:val>
                                        </p:tav>
                                        <p:tav tm="100000">
                                          <p:val>
                                            <p:strVal val="#ppt_x"/>
                                          </p:val>
                                        </p:tav>
                                      </p:tavLst>
                                    </p:anim>
                                    <p:anim calcmode="lin" valueType="num">
                                      <p:cBhvr additive="base">
                                        <p:cTn id="13"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mph" presetSubtype="2" fill="hold" grpId="1" nodeType="clickEffect">
                                  <p:stCondLst>
                                    <p:cond delay="0"/>
                                  </p:stCondLst>
                                  <p:childTnLst>
                                    <p:animClr clrSpc="rgb" dir="cw">
                                      <p:cBhvr override="childStyle">
                                        <p:cTn id="17" dur="500" fill="hold"/>
                                        <p:tgtEl>
                                          <p:spTgt spid="11"/>
                                        </p:tgtEl>
                                        <p:attrNameLst>
                                          <p:attrName>style.color</p:attrName>
                                        </p:attrNameLst>
                                      </p:cBhvr>
                                      <p:to>
                                        <a:srgbClr val="777777"/>
                                      </p:to>
                                    </p:animClr>
                                  </p:childTnLst>
                                </p:cTn>
                              </p:par>
                              <p:par>
                                <p:cTn id="18" presetID="3" presetClass="emph" presetSubtype="2" fill="hold" grpId="1" nodeType="withEffect">
                                  <p:stCondLst>
                                    <p:cond delay="0"/>
                                  </p:stCondLst>
                                  <p:childTnLst>
                                    <p:animClr clrSpc="rgb" dir="cw">
                                      <p:cBhvr override="childStyle">
                                        <p:cTn id="19" dur="500" fill="hold"/>
                                        <p:tgtEl>
                                          <p:spTgt spid="10"/>
                                        </p:tgtEl>
                                        <p:attrNameLst>
                                          <p:attrName>style.color</p:attrName>
                                        </p:attrNameLst>
                                      </p:cBhvr>
                                      <p:to>
                                        <a:srgbClr val="FF0000"/>
                                      </p:to>
                                    </p:animClr>
                                  </p:childTnLst>
                                </p:cTn>
                              </p:par>
                              <p:par>
                                <p:cTn id="20" presetID="1"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11" grpId="0"/>
      <p:bldP spid="11" grpId="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a:spLocks noChangeArrowheads="1"/>
          </p:cNvSpPr>
          <p:nvPr/>
        </p:nvSpPr>
        <p:spPr bwMode="auto">
          <a:xfrm rot="10800000" flipV="1">
            <a:off x="838200" y="2743200"/>
            <a:ext cx="3505200" cy="646113"/>
          </a:xfrm>
          <a:prstGeom prst="rect">
            <a:avLst/>
          </a:prstGeom>
          <a:solidFill>
            <a:schemeClr val="tx1"/>
          </a:solidFill>
          <a:ln w="9525">
            <a:noFill/>
            <a:miter lim="800000"/>
            <a:headEnd/>
            <a:tailEnd/>
          </a:ln>
        </p:spPr>
        <p:txBody>
          <a:bodyPr>
            <a:spAutoFit/>
          </a:bodyPr>
          <a:lstStyle/>
          <a:p>
            <a:pPr algn="ctr"/>
            <a:endParaRPr lang="en-US" sz="3600" b="1">
              <a:solidFill>
                <a:schemeClr val="bg1"/>
              </a:solidFill>
            </a:endParaRPr>
          </a:p>
        </p:txBody>
      </p:sp>
      <p:sp>
        <p:nvSpPr>
          <p:cNvPr id="30722" name="TextBox 8"/>
          <p:cNvSpPr txBox="1">
            <a:spLocks noChangeArrowheads="1"/>
          </p:cNvSpPr>
          <p:nvPr/>
        </p:nvSpPr>
        <p:spPr bwMode="auto">
          <a:xfrm>
            <a:off x="304800" y="3124200"/>
            <a:ext cx="85344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 - - - - - - - - - </a:t>
            </a:r>
          </a:p>
        </p:txBody>
      </p:sp>
      <p:sp>
        <p:nvSpPr>
          <p:cNvPr id="37" name="TextBox 36"/>
          <p:cNvSpPr txBox="1">
            <a:spLocks noChangeArrowheads="1"/>
          </p:cNvSpPr>
          <p:nvPr/>
        </p:nvSpPr>
        <p:spPr bwMode="auto">
          <a:xfrm>
            <a:off x="4648200" y="914400"/>
            <a:ext cx="3505200" cy="646113"/>
          </a:xfrm>
          <a:prstGeom prst="rect">
            <a:avLst/>
          </a:prstGeom>
          <a:solidFill>
            <a:schemeClr val="tx1"/>
          </a:solidFill>
          <a:ln w="9525">
            <a:noFill/>
            <a:miter lim="800000"/>
            <a:headEnd/>
            <a:tailEnd/>
          </a:ln>
        </p:spPr>
        <p:txBody>
          <a:bodyPr>
            <a:spAutoFit/>
          </a:bodyPr>
          <a:lstStyle/>
          <a:p>
            <a:pPr algn="ctr"/>
            <a:r>
              <a:rPr lang="en-US" sz="3600" b="1">
                <a:solidFill>
                  <a:schemeClr val="bg1"/>
                </a:solidFill>
              </a:rPr>
              <a:t>Deficits</a:t>
            </a:r>
          </a:p>
        </p:txBody>
      </p:sp>
      <p:sp>
        <p:nvSpPr>
          <p:cNvPr id="39" name="TextBox 38"/>
          <p:cNvSpPr txBox="1">
            <a:spLocks noChangeArrowheads="1"/>
          </p:cNvSpPr>
          <p:nvPr/>
        </p:nvSpPr>
        <p:spPr bwMode="auto">
          <a:xfrm rot="10800000" flipV="1">
            <a:off x="838200" y="2133600"/>
            <a:ext cx="3505200" cy="646113"/>
          </a:xfrm>
          <a:prstGeom prst="rect">
            <a:avLst/>
          </a:prstGeom>
          <a:solidFill>
            <a:schemeClr val="tx1"/>
          </a:solidFill>
          <a:ln w="9525">
            <a:noFill/>
            <a:miter lim="800000"/>
            <a:headEnd/>
            <a:tailEnd/>
          </a:ln>
        </p:spPr>
        <p:txBody>
          <a:bodyPr>
            <a:spAutoFit/>
          </a:bodyPr>
          <a:lstStyle/>
          <a:p>
            <a:pPr algn="ctr"/>
            <a:endParaRPr lang="en-US" sz="3600" b="1">
              <a:solidFill>
                <a:schemeClr val="bg1"/>
              </a:solidFill>
            </a:endParaRPr>
          </a:p>
        </p:txBody>
      </p:sp>
      <p:sp>
        <p:nvSpPr>
          <p:cNvPr id="40" name="TextBox 39"/>
          <p:cNvSpPr txBox="1">
            <a:spLocks noChangeArrowheads="1"/>
          </p:cNvSpPr>
          <p:nvPr/>
        </p:nvSpPr>
        <p:spPr bwMode="auto">
          <a:xfrm rot="10800000" flipV="1">
            <a:off x="838200" y="1524000"/>
            <a:ext cx="3505200" cy="646113"/>
          </a:xfrm>
          <a:prstGeom prst="rect">
            <a:avLst/>
          </a:prstGeom>
          <a:solidFill>
            <a:schemeClr val="tx1"/>
          </a:solidFill>
          <a:ln w="9525">
            <a:noFill/>
            <a:miter lim="800000"/>
            <a:headEnd/>
            <a:tailEnd/>
          </a:ln>
        </p:spPr>
        <p:txBody>
          <a:bodyPr>
            <a:spAutoFit/>
          </a:bodyPr>
          <a:lstStyle/>
          <a:p>
            <a:pPr algn="ctr"/>
            <a:r>
              <a:rPr lang="en-US" sz="3600" b="1">
                <a:solidFill>
                  <a:schemeClr val="bg1"/>
                </a:solidFill>
              </a:rPr>
              <a:t>Unemployment</a:t>
            </a:r>
          </a:p>
        </p:txBody>
      </p:sp>
      <p:sp>
        <p:nvSpPr>
          <p:cNvPr id="41" name="TextBox 40"/>
          <p:cNvSpPr txBox="1">
            <a:spLocks noChangeArrowheads="1"/>
          </p:cNvSpPr>
          <p:nvPr/>
        </p:nvSpPr>
        <p:spPr bwMode="auto">
          <a:xfrm rot="10800000" flipV="1">
            <a:off x="4648200" y="2133600"/>
            <a:ext cx="3505200" cy="646113"/>
          </a:xfrm>
          <a:prstGeom prst="rect">
            <a:avLst/>
          </a:prstGeom>
          <a:solidFill>
            <a:schemeClr val="tx1"/>
          </a:solidFill>
          <a:ln w="9525">
            <a:noFill/>
            <a:miter lim="800000"/>
            <a:headEnd/>
            <a:tailEnd/>
          </a:ln>
        </p:spPr>
        <p:txBody>
          <a:bodyPr>
            <a:spAutoFit/>
          </a:bodyPr>
          <a:lstStyle/>
          <a:p>
            <a:pPr algn="ctr"/>
            <a:endParaRPr lang="en-US" sz="3600" b="1">
              <a:solidFill>
                <a:schemeClr val="bg1"/>
              </a:solidFill>
            </a:endParaRPr>
          </a:p>
        </p:txBody>
      </p:sp>
      <p:sp>
        <p:nvSpPr>
          <p:cNvPr id="42" name="TextBox 41"/>
          <p:cNvSpPr txBox="1">
            <a:spLocks noChangeArrowheads="1"/>
          </p:cNvSpPr>
          <p:nvPr/>
        </p:nvSpPr>
        <p:spPr bwMode="auto">
          <a:xfrm rot="10800000" flipV="1">
            <a:off x="4648200" y="1524000"/>
            <a:ext cx="3505200" cy="646113"/>
          </a:xfrm>
          <a:prstGeom prst="rect">
            <a:avLst/>
          </a:prstGeom>
          <a:solidFill>
            <a:schemeClr val="tx1"/>
          </a:solidFill>
          <a:ln w="9525">
            <a:noFill/>
            <a:miter lim="800000"/>
            <a:headEnd/>
            <a:tailEnd/>
          </a:ln>
        </p:spPr>
        <p:txBody>
          <a:bodyPr>
            <a:spAutoFit/>
          </a:bodyPr>
          <a:lstStyle/>
          <a:p>
            <a:pPr algn="ctr"/>
            <a:endParaRPr lang="en-US" sz="3600" b="1">
              <a:solidFill>
                <a:schemeClr val="bg1"/>
              </a:solidFill>
            </a:endParaRPr>
          </a:p>
        </p:txBody>
      </p:sp>
      <p:sp>
        <p:nvSpPr>
          <p:cNvPr id="43" name="TextBox 42"/>
          <p:cNvSpPr txBox="1">
            <a:spLocks noChangeArrowheads="1"/>
          </p:cNvSpPr>
          <p:nvPr/>
        </p:nvSpPr>
        <p:spPr bwMode="auto">
          <a:xfrm rot="10800000" flipV="1">
            <a:off x="4648200" y="2743200"/>
            <a:ext cx="3505200" cy="646113"/>
          </a:xfrm>
          <a:prstGeom prst="rect">
            <a:avLst/>
          </a:prstGeom>
          <a:solidFill>
            <a:schemeClr val="tx1"/>
          </a:solidFill>
          <a:ln w="9525">
            <a:noFill/>
            <a:miter lim="800000"/>
            <a:headEnd/>
            <a:tailEnd/>
          </a:ln>
        </p:spPr>
        <p:txBody>
          <a:bodyPr>
            <a:spAutoFit/>
          </a:bodyPr>
          <a:lstStyle/>
          <a:p>
            <a:pPr algn="ctr"/>
            <a:endParaRPr lang="en-US" sz="3600" b="1">
              <a:solidFill>
                <a:schemeClr val="bg1"/>
              </a:solidFill>
            </a:endParaRPr>
          </a:p>
        </p:txBody>
      </p:sp>
      <p:sp>
        <p:nvSpPr>
          <p:cNvPr id="30729" name="TextBox 10"/>
          <p:cNvSpPr txBox="1">
            <a:spLocks noChangeArrowheads="1"/>
          </p:cNvSpPr>
          <p:nvPr/>
        </p:nvSpPr>
        <p:spPr bwMode="auto">
          <a:xfrm>
            <a:off x="0" y="5867400"/>
            <a:ext cx="9144000" cy="708025"/>
          </a:xfrm>
          <a:prstGeom prst="rect">
            <a:avLst/>
          </a:prstGeom>
          <a:solidFill>
            <a:srgbClr val="008000"/>
          </a:solidFill>
          <a:ln w="9525">
            <a:noFill/>
            <a:miter lim="800000"/>
            <a:headEnd/>
            <a:tailEnd/>
          </a:ln>
        </p:spPr>
        <p:txBody>
          <a:bodyPr>
            <a:spAutoFit/>
          </a:bodyPr>
          <a:lstStyle/>
          <a:p>
            <a:pPr algn="ctr"/>
            <a:r>
              <a:rPr lang="en-US" sz="4000" b="1"/>
              <a:t>Job Creation Reduces Deficits</a:t>
            </a:r>
          </a:p>
        </p:txBody>
      </p:sp>
      <p:sp>
        <p:nvSpPr>
          <p:cNvPr id="12" name="TextBox 11"/>
          <p:cNvSpPr txBox="1">
            <a:spLocks noChangeArrowheads="1"/>
          </p:cNvSpPr>
          <p:nvPr/>
        </p:nvSpPr>
        <p:spPr bwMode="auto">
          <a:xfrm>
            <a:off x="762000" y="4343400"/>
            <a:ext cx="3581400" cy="646113"/>
          </a:xfrm>
          <a:prstGeom prst="rect">
            <a:avLst/>
          </a:prstGeom>
          <a:noFill/>
          <a:ln w="9525">
            <a:noFill/>
            <a:miter lim="800000"/>
            <a:headEnd/>
            <a:tailEnd/>
          </a:ln>
        </p:spPr>
        <p:txBody>
          <a:bodyPr>
            <a:spAutoFit/>
          </a:bodyPr>
          <a:lstStyle/>
          <a:p>
            <a:pPr algn="ctr"/>
            <a:r>
              <a:rPr lang="en-US" sz="3600" b="1"/>
              <a:t>- 1%</a:t>
            </a:r>
          </a:p>
        </p:txBody>
      </p:sp>
      <p:sp>
        <p:nvSpPr>
          <p:cNvPr id="13" name="TextBox 12"/>
          <p:cNvSpPr txBox="1">
            <a:spLocks noChangeArrowheads="1"/>
          </p:cNvSpPr>
          <p:nvPr/>
        </p:nvSpPr>
        <p:spPr bwMode="auto">
          <a:xfrm rot="10800000" flipV="1">
            <a:off x="838200" y="3657600"/>
            <a:ext cx="3505200" cy="646113"/>
          </a:xfrm>
          <a:prstGeom prst="rect">
            <a:avLst/>
          </a:prstGeom>
          <a:solidFill>
            <a:schemeClr val="tx1"/>
          </a:solidFill>
          <a:ln w="9525">
            <a:noFill/>
            <a:miter lim="800000"/>
            <a:headEnd/>
            <a:tailEnd/>
          </a:ln>
        </p:spPr>
        <p:txBody>
          <a:bodyPr>
            <a:spAutoFit/>
          </a:bodyPr>
          <a:lstStyle/>
          <a:p>
            <a:pPr algn="ctr"/>
            <a:r>
              <a:rPr lang="en-US" sz="3600" b="1">
                <a:solidFill>
                  <a:schemeClr val="bg1"/>
                </a:solidFill>
              </a:rPr>
              <a:t>Unemployment</a:t>
            </a:r>
          </a:p>
        </p:txBody>
      </p:sp>
      <p:sp>
        <p:nvSpPr>
          <p:cNvPr id="14" name="TextBox 13"/>
          <p:cNvSpPr txBox="1">
            <a:spLocks noChangeArrowheads="1"/>
          </p:cNvSpPr>
          <p:nvPr/>
        </p:nvSpPr>
        <p:spPr bwMode="auto">
          <a:xfrm>
            <a:off x="762000" y="2667000"/>
            <a:ext cx="3581400" cy="646113"/>
          </a:xfrm>
          <a:prstGeom prst="rect">
            <a:avLst/>
          </a:prstGeom>
          <a:solidFill>
            <a:srgbClr val="008000"/>
          </a:solidFill>
          <a:ln w="9525">
            <a:noFill/>
            <a:miter lim="800000"/>
            <a:headEnd/>
            <a:tailEnd/>
          </a:ln>
        </p:spPr>
        <p:txBody>
          <a:bodyPr>
            <a:spAutoFit/>
          </a:bodyPr>
          <a:lstStyle/>
          <a:p>
            <a:pPr algn="ctr"/>
            <a:r>
              <a:rPr lang="en-US" sz="3600" b="1"/>
              <a:t>Jobs</a:t>
            </a:r>
          </a:p>
        </p:txBody>
      </p:sp>
      <p:sp>
        <p:nvSpPr>
          <p:cNvPr id="15" name="TextBox 14"/>
          <p:cNvSpPr txBox="1">
            <a:spLocks noChangeArrowheads="1"/>
          </p:cNvSpPr>
          <p:nvPr/>
        </p:nvSpPr>
        <p:spPr bwMode="auto">
          <a:xfrm>
            <a:off x="4876800" y="381000"/>
            <a:ext cx="1371600" cy="1016000"/>
          </a:xfrm>
          <a:prstGeom prst="rect">
            <a:avLst/>
          </a:prstGeom>
          <a:noFill/>
          <a:ln w="9525">
            <a:noFill/>
            <a:miter lim="800000"/>
            <a:headEnd/>
            <a:tailEnd/>
          </a:ln>
        </p:spPr>
        <p:txBody>
          <a:bodyPr>
            <a:spAutoFit/>
          </a:bodyPr>
          <a:lstStyle/>
          <a:p>
            <a:pPr algn="ctr"/>
            <a:r>
              <a:rPr lang="en-US" sz="6000" b="1">
                <a:solidFill>
                  <a:srgbClr val="008000"/>
                </a:solidFill>
              </a:rPr>
              <a:t>$</a:t>
            </a:r>
          </a:p>
        </p:txBody>
      </p:sp>
      <p:sp>
        <p:nvSpPr>
          <p:cNvPr id="16" name="TextBox 15"/>
          <p:cNvSpPr txBox="1">
            <a:spLocks noChangeArrowheads="1"/>
          </p:cNvSpPr>
          <p:nvPr/>
        </p:nvSpPr>
        <p:spPr bwMode="auto">
          <a:xfrm>
            <a:off x="3048000" y="1371600"/>
            <a:ext cx="1371600" cy="1016000"/>
          </a:xfrm>
          <a:prstGeom prst="rect">
            <a:avLst/>
          </a:prstGeom>
          <a:noFill/>
          <a:ln w="9525">
            <a:noFill/>
            <a:miter lim="800000"/>
            <a:headEnd/>
            <a:tailEnd/>
          </a:ln>
        </p:spPr>
        <p:txBody>
          <a:bodyPr>
            <a:spAutoFit/>
          </a:bodyPr>
          <a:lstStyle/>
          <a:p>
            <a:pPr algn="ctr"/>
            <a:r>
              <a:rPr lang="en-US" sz="6000" b="1">
                <a:solidFill>
                  <a:srgbClr val="008000"/>
                </a:solidFill>
              </a:rPr>
              <a:t>$</a:t>
            </a:r>
          </a:p>
        </p:txBody>
      </p:sp>
      <p:sp>
        <p:nvSpPr>
          <p:cNvPr id="17" name="TextBox 16"/>
          <p:cNvSpPr txBox="1">
            <a:spLocks noChangeArrowheads="1"/>
          </p:cNvSpPr>
          <p:nvPr/>
        </p:nvSpPr>
        <p:spPr bwMode="auto">
          <a:xfrm>
            <a:off x="1752600" y="685800"/>
            <a:ext cx="1371600" cy="1016000"/>
          </a:xfrm>
          <a:prstGeom prst="rect">
            <a:avLst/>
          </a:prstGeom>
          <a:noFill/>
          <a:ln w="9525">
            <a:noFill/>
            <a:miter lim="800000"/>
            <a:headEnd/>
            <a:tailEnd/>
          </a:ln>
        </p:spPr>
        <p:txBody>
          <a:bodyPr>
            <a:spAutoFit/>
          </a:bodyPr>
          <a:lstStyle/>
          <a:p>
            <a:pPr algn="ctr"/>
            <a:r>
              <a:rPr lang="en-US" sz="6000" b="1">
                <a:solidFill>
                  <a:srgbClr val="008000"/>
                </a:solidFill>
              </a:rPr>
              <a:t>$</a:t>
            </a:r>
          </a:p>
        </p:txBody>
      </p:sp>
      <p:sp>
        <p:nvSpPr>
          <p:cNvPr id="18" name="TextBox 17"/>
          <p:cNvSpPr txBox="1">
            <a:spLocks noChangeArrowheads="1"/>
          </p:cNvSpPr>
          <p:nvPr/>
        </p:nvSpPr>
        <p:spPr bwMode="auto">
          <a:xfrm>
            <a:off x="3886200" y="762000"/>
            <a:ext cx="1371600" cy="1016000"/>
          </a:xfrm>
          <a:prstGeom prst="rect">
            <a:avLst/>
          </a:prstGeom>
          <a:noFill/>
          <a:ln w="9525">
            <a:noFill/>
            <a:miter lim="800000"/>
            <a:headEnd/>
            <a:tailEnd/>
          </a:ln>
        </p:spPr>
        <p:txBody>
          <a:bodyPr>
            <a:spAutoFit/>
          </a:bodyPr>
          <a:lstStyle/>
          <a:p>
            <a:pPr algn="ctr"/>
            <a:r>
              <a:rPr lang="en-US" sz="6000" b="1">
                <a:solidFill>
                  <a:srgbClr val="008000"/>
                </a:solidFill>
              </a:rPr>
              <a:t>$</a:t>
            </a:r>
          </a:p>
        </p:txBody>
      </p:sp>
      <p:sp>
        <p:nvSpPr>
          <p:cNvPr id="19" name="TextBox 18"/>
          <p:cNvSpPr txBox="1">
            <a:spLocks noChangeArrowheads="1"/>
          </p:cNvSpPr>
          <p:nvPr/>
        </p:nvSpPr>
        <p:spPr bwMode="auto">
          <a:xfrm>
            <a:off x="6019800" y="609600"/>
            <a:ext cx="1371600" cy="1016000"/>
          </a:xfrm>
          <a:prstGeom prst="rect">
            <a:avLst/>
          </a:prstGeom>
          <a:noFill/>
          <a:ln w="9525">
            <a:noFill/>
            <a:miter lim="800000"/>
            <a:headEnd/>
            <a:tailEnd/>
          </a:ln>
        </p:spPr>
        <p:txBody>
          <a:bodyPr>
            <a:spAutoFit/>
          </a:bodyPr>
          <a:lstStyle/>
          <a:p>
            <a:pPr algn="ctr"/>
            <a:r>
              <a:rPr lang="en-US" sz="6000" b="1">
                <a:solidFill>
                  <a:srgbClr val="008000"/>
                </a:solidFill>
              </a:rPr>
              <a:t>$</a:t>
            </a:r>
          </a:p>
        </p:txBody>
      </p:sp>
      <p:sp>
        <p:nvSpPr>
          <p:cNvPr id="20" name="TextBox 19"/>
          <p:cNvSpPr txBox="1">
            <a:spLocks noChangeArrowheads="1"/>
          </p:cNvSpPr>
          <p:nvPr/>
        </p:nvSpPr>
        <p:spPr bwMode="auto">
          <a:xfrm>
            <a:off x="838200" y="13716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21" name="TextBox 20"/>
          <p:cNvSpPr txBox="1">
            <a:spLocks noChangeArrowheads="1"/>
          </p:cNvSpPr>
          <p:nvPr/>
        </p:nvSpPr>
        <p:spPr bwMode="auto">
          <a:xfrm>
            <a:off x="1371600" y="8382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22" name="TextBox 21"/>
          <p:cNvSpPr txBox="1">
            <a:spLocks noChangeArrowheads="1"/>
          </p:cNvSpPr>
          <p:nvPr/>
        </p:nvSpPr>
        <p:spPr bwMode="auto">
          <a:xfrm>
            <a:off x="1600200" y="18288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23" name="TextBox 22"/>
          <p:cNvSpPr txBox="1">
            <a:spLocks noChangeArrowheads="1"/>
          </p:cNvSpPr>
          <p:nvPr/>
        </p:nvSpPr>
        <p:spPr bwMode="auto">
          <a:xfrm>
            <a:off x="2590800" y="14478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24" name="TextBox 23"/>
          <p:cNvSpPr txBox="1">
            <a:spLocks noChangeArrowheads="1"/>
          </p:cNvSpPr>
          <p:nvPr/>
        </p:nvSpPr>
        <p:spPr bwMode="auto">
          <a:xfrm>
            <a:off x="3657600" y="5334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25" name="TextBox 24"/>
          <p:cNvSpPr txBox="1">
            <a:spLocks noChangeArrowheads="1"/>
          </p:cNvSpPr>
          <p:nvPr/>
        </p:nvSpPr>
        <p:spPr bwMode="auto">
          <a:xfrm>
            <a:off x="4038600" y="19812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26" name="TextBox 25"/>
          <p:cNvSpPr txBox="1">
            <a:spLocks noChangeArrowheads="1"/>
          </p:cNvSpPr>
          <p:nvPr/>
        </p:nvSpPr>
        <p:spPr bwMode="auto">
          <a:xfrm>
            <a:off x="5638800" y="9144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27" name="TextBox 26"/>
          <p:cNvSpPr txBox="1">
            <a:spLocks noChangeArrowheads="1"/>
          </p:cNvSpPr>
          <p:nvPr/>
        </p:nvSpPr>
        <p:spPr bwMode="auto">
          <a:xfrm>
            <a:off x="7010400" y="5334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28" name="TextBox 27"/>
          <p:cNvSpPr txBox="1">
            <a:spLocks noChangeArrowheads="1"/>
          </p:cNvSpPr>
          <p:nvPr/>
        </p:nvSpPr>
        <p:spPr bwMode="auto">
          <a:xfrm>
            <a:off x="4953000" y="1643063"/>
            <a:ext cx="1371600" cy="1016000"/>
          </a:xfrm>
          <a:prstGeom prst="rect">
            <a:avLst/>
          </a:prstGeom>
          <a:noFill/>
          <a:ln w="9525">
            <a:noFill/>
            <a:miter lim="800000"/>
            <a:headEnd/>
            <a:tailEnd/>
          </a:ln>
        </p:spPr>
        <p:txBody>
          <a:bodyPr>
            <a:spAutoFit/>
          </a:bodyPr>
          <a:lstStyle/>
          <a:p>
            <a:pPr algn="ctr"/>
            <a:r>
              <a:rPr lang="en-US" sz="6000" b="1">
                <a:solidFill>
                  <a:srgbClr val="008000"/>
                </a:solidFill>
              </a:rPr>
              <a:t>$</a:t>
            </a:r>
          </a:p>
        </p:txBody>
      </p:sp>
      <p:sp>
        <p:nvSpPr>
          <p:cNvPr id="29" name="TextBox 28"/>
          <p:cNvSpPr txBox="1">
            <a:spLocks noChangeArrowheads="1"/>
          </p:cNvSpPr>
          <p:nvPr/>
        </p:nvSpPr>
        <p:spPr bwMode="auto">
          <a:xfrm>
            <a:off x="6096000" y="1871663"/>
            <a:ext cx="1371600" cy="1016000"/>
          </a:xfrm>
          <a:prstGeom prst="rect">
            <a:avLst/>
          </a:prstGeom>
          <a:noFill/>
          <a:ln w="9525">
            <a:noFill/>
            <a:miter lim="800000"/>
            <a:headEnd/>
            <a:tailEnd/>
          </a:ln>
        </p:spPr>
        <p:txBody>
          <a:bodyPr>
            <a:spAutoFit/>
          </a:bodyPr>
          <a:lstStyle/>
          <a:p>
            <a:pPr algn="ctr"/>
            <a:r>
              <a:rPr lang="en-US" sz="6000" b="1">
                <a:solidFill>
                  <a:srgbClr val="008000"/>
                </a:solidFill>
              </a:rPr>
              <a:t>$</a:t>
            </a:r>
          </a:p>
        </p:txBody>
      </p:sp>
      <p:sp>
        <p:nvSpPr>
          <p:cNvPr id="30" name="TextBox 29"/>
          <p:cNvSpPr txBox="1">
            <a:spLocks noChangeArrowheads="1"/>
          </p:cNvSpPr>
          <p:nvPr/>
        </p:nvSpPr>
        <p:spPr bwMode="auto">
          <a:xfrm>
            <a:off x="5715000" y="22098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31" name="TextBox 30"/>
          <p:cNvSpPr txBox="1">
            <a:spLocks noChangeArrowheads="1"/>
          </p:cNvSpPr>
          <p:nvPr/>
        </p:nvSpPr>
        <p:spPr bwMode="auto">
          <a:xfrm>
            <a:off x="7086600" y="18288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46" name="TextBox 45"/>
          <p:cNvSpPr txBox="1">
            <a:spLocks noChangeArrowheads="1"/>
          </p:cNvSpPr>
          <p:nvPr/>
        </p:nvSpPr>
        <p:spPr bwMode="auto">
          <a:xfrm>
            <a:off x="2667000" y="8382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47" name="TextBox 46"/>
          <p:cNvSpPr txBox="1">
            <a:spLocks noChangeArrowheads="1"/>
          </p:cNvSpPr>
          <p:nvPr/>
        </p:nvSpPr>
        <p:spPr bwMode="auto">
          <a:xfrm>
            <a:off x="3200400" y="3048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48" name="TextBox 47"/>
          <p:cNvSpPr txBox="1">
            <a:spLocks noChangeArrowheads="1"/>
          </p:cNvSpPr>
          <p:nvPr/>
        </p:nvSpPr>
        <p:spPr bwMode="auto">
          <a:xfrm>
            <a:off x="3429000" y="12954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49" name="TextBox 48"/>
          <p:cNvSpPr txBox="1">
            <a:spLocks noChangeArrowheads="1"/>
          </p:cNvSpPr>
          <p:nvPr/>
        </p:nvSpPr>
        <p:spPr bwMode="auto">
          <a:xfrm>
            <a:off x="685800" y="4572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50" name="TextBox 49"/>
          <p:cNvSpPr txBox="1">
            <a:spLocks noChangeArrowheads="1"/>
          </p:cNvSpPr>
          <p:nvPr/>
        </p:nvSpPr>
        <p:spPr bwMode="auto">
          <a:xfrm>
            <a:off x="4876800" y="27432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51" name="TextBox 50"/>
          <p:cNvSpPr txBox="1">
            <a:spLocks noChangeArrowheads="1"/>
          </p:cNvSpPr>
          <p:nvPr/>
        </p:nvSpPr>
        <p:spPr bwMode="auto">
          <a:xfrm>
            <a:off x="6934200" y="21336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52" name="TextBox 51"/>
          <p:cNvSpPr txBox="1">
            <a:spLocks noChangeArrowheads="1"/>
          </p:cNvSpPr>
          <p:nvPr/>
        </p:nvSpPr>
        <p:spPr bwMode="auto">
          <a:xfrm>
            <a:off x="6781800" y="1752600"/>
            <a:ext cx="762000" cy="708025"/>
          </a:xfrm>
          <a:prstGeom prst="rect">
            <a:avLst/>
          </a:prstGeom>
          <a:noFill/>
          <a:ln w="9525">
            <a:noFill/>
            <a:miter lim="800000"/>
            <a:headEnd/>
            <a:tailEnd/>
          </a:ln>
        </p:spPr>
        <p:txBody>
          <a:bodyPr>
            <a:spAutoFit/>
          </a:bodyPr>
          <a:lstStyle/>
          <a:p>
            <a:pPr algn="ctr"/>
            <a:r>
              <a:rPr lang="en-US" sz="4000" b="1">
                <a:solidFill>
                  <a:srgbClr val="008000"/>
                </a:solidFill>
              </a:rPr>
              <a:t>$</a:t>
            </a:r>
          </a:p>
        </p:txBody>
      </p:sp>
      <p:sp>
        <p:nvSpPr>
          <p:cNvPr id="53" name="TextBox 52"/>
          <p:cNvSpPr txBox="1">
            <a:spLocks noChangeArrowheads="1"/>
          </p:cNvSpPr>
          <p:nvPr/>
        </p:nvSpPr>
        <p:spPr bwMode="auto">
          <a:xfrm>
            <a:off x="4114800" y="1524000"/>
            <a:ext cx="1371600" cy="1016000"/>
          </a:xfrm>
          <a:prstGeom prst="rect">
            <a:avLst/>
          </a:prstGeom>
          <a:noFill/>
          <a:ln w="9525">
            <a:noFill/>
            <a:miter lim="800000"/>
            <a:headEnd/>
            <a:tailEnd/>
          </a:ln>
        </p:spPr>
        <p:txBody>
          <a:bodyPr>
            <a:spAutoFit/>
          </a:bodyPr>
          <a:lstStyle/>
          <a:p>
            <a:pPr algn="ctr"/>
            <a:r>
              <a:rPr lang="en-US" sz="6000" b="1">
                <a:solidFill>
                  <a:srgbClr val="008000"/>
                </a:solidFill>
              </a:rPr>
              <a:t>$</a:t>
            </a:r>
          </a:p>
        </p:txBody>
      </p:sp>
      <p:sp>
        <p:nvSpPr>
          <p:cNvPr id="54" name="TextBox 53"/>
          <p:cNvSpPr txBox="1">
            <a:spLocks noChangeArrowheads="1"/>
          </p:cNvSpPr>
          <p:nvPr/>
        </p:nvSpPr>
        <p:spPr bwMode="auto">
          <a:xfrm>
            <a:off x="4648200" y="2667000"/>
            <a:ext cx="3581400" cy="646113"/>
          </a:xfrm>
          <a:prstGeom prst="rect">
            <a:avLst/>
          </a:prstGeom>
          <a:solidFill>
            <a:srgbClr val="008000"/>
          </a:solidFill>
          <a:ln w="9525">
            <a:noFill/>
            <a:miter lim="800000"/>
            <a:headEnd/>
            <a:tailEnd/>
          </a:ln>
        </p:spPr>
        <p:txBody>
          <a:bodyPr>
            <a:spAutoFit/>
          </a:bodyPr>
          <a:lstStyle/>
          <a:p>
            <a:pPr algn="ctr"/>
            <a:r>
              <a:rPr lang="en-US" sz="3600" b="1"/>
              <a:t>Revenues</a:t>
            </a:r>
          </a:p>
        </p:txBody>
      </p:sp>
      <p:sp>
        <p:nvSpPr>
          <p:cNvPr id="55" name="TextBox 54"/>
          <p:cNvSpPr txBox="1">
            <a:spLocks noChangeArrowheads="1"/>
          </p:cNvSpPr>
          <p:nvPr/>
        </p:nvSpPr>
        <p:spPr bwMode="auto">
          <a:xfrm>
            <a:off x="4724400" y="3657600"/>
            <a:ext cx="3505200" cy="646113"/>
          </a:xfrm>
          <a:prstGeom prst="rect">
            <a:avLst/>
          </a:prstGeom>
          <a:solidFill>
            <a:schemeClr val="tx1"/>
          </a:solidFill>
          <a:ln w="9525">
            <a:noFill/>
            <a:miter lim="800000"/>
            <a:headEnd/>
            <a:tailEnd/>
          </a:ln>
        </p:spPr>
        <p:txBody>
          <a:bodyPr>
            <a:spAutoFit/>
          </a:bodyPr>
          <a:lstStyle/>
          <a:p>
            <a:pPr algn="ctr"/>
            <a:r>
              <a:rPr lang="en-US" sz="3600" b="1">
                <a:solidFill>
                  <a:schemeClr val="bg1"/>
                </a:solidFill>
              </a:rPr>
              <a:t>Deficits</a:t>
            </a:r>
          </a:p>
        </p:txBody>
      </p:sp>
      <p:sp>
        <p:nvSpPr>
          <p:cNvPr id="56" name="TextBox 55"/>
          <p:cNvSpPr txBox="1">
            <a:spLocks noChangeArrowheads="1"/>
          </p:cNvSpPr>
          <p:nvPr/>
        </p:nvSpPr>
        <p:spPr bwMode="auto">
          <a:xfrm>
            <a:off x="4724400" y="4343400"/>
            <a:ext cx="3505200" cy="646113"/>
          </a:xfrm>
          <a:prstGeom prst="rect">
            <a:avLst/>
          </a:prstGeom>
          <a:noFill/>
          <a:ln w="9525">
            <a:noFill/>
            <a:miter lim="800000"/>
            <a:headEnd/>
            <a:tailEnd/>
          </a:ln>
        </p:spPr>
        <p:txBody>
          <a:bodyPr>
            <a:spAutoFit/>
          </a:bodyPr>
          <a:lstStyle/>
          <a:p>
            <a:pPr algn="ctr"/>
            <a:r>
              <a:rPr lang="en-US" sz="3600" b="1">
                <a:solidFill>
                  <a:schemeClr val="bg1"/>
                </a:solidFill>
              </a:rPr>
              <a:t> </a:t>
            </a:r>
            <a:r>
              <a:rPr lang="en-US" sz="3600" b="1"/>
              <a:t>- $140Billion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1000"/>
                                        <p:tgtEl>
                                          <p:spTgt spid="7"/>
                                        </p:tgtEl>
                                      </p:cBhvr>
                                    </p:animEffect>
                                    <p:set>
                                      <p:cBhvr>
                                        <p:cTn id="7" dur="1" fill="hold">
                                          <p:stCondLst>
                                            <p:cond delay="999"/>
                                          </p:stCondLst>
                                        </p:cTn>
                                        <p:tgtEl>
                                          <p:spTgt spid="7"/>
                                        </p:tgtEl>
                                        <p:attrNameLst>
                                          <p:attrName>style.visibility</p:attrName>
                                        </p:attrNameLst>
                                      </p:cBhvr>
                                      <p:to>
                                        <p:strVal val="hidden"/>
                                      </p:to>
                                    </p:set>
                                  </p:childTnLst>
                                </p:cTn>
                              </p:par>
                              <p:par>
                                <p:cTn id="8" presetID="42" presetClass="exit" presetSubtype="0" fill="hold" grpId="0" nodeType="withEffect">
                                  <p:stCondLst>
                                    <p:cond delay="0"/>
                                  </p:stCondLst>
                                  <p:childTnLst>
                                    <p:animEffect transition="out" filter="fade">
                                      <p:cBhvr>
                                        <p:cTn id="9" dur="1000"/>
                                        <p:tgtEl>
                                          <p:spTgt spid="40"/>
                                        </p:tgtEl>
                                      </p:cBhvr>
                                    </p:animEffect>
                                    <p:anim calcmode="lin" valueType="num">
                                      <p:cBhvr>
                                        <p:cTn id="10" dur="1000"/>
                                        <p:tgtEl>
                                          <p:spTgt spid="40"/>
                                        </p:tgtEl>
                                        <p:attrNameLst>
                                          <p:attrName>ppt_x</p:attrName>
                                        </p:attrNameLst>
                                      </p:cBhvr>
                                      <p:tavLst>
                                        <p:tav tm="0">
                                          <p:val>
                                            <p:strVal val="ppt_x"/>
                                          </p:val>
                                        </p:tav>
                                        <p:tav tm="100000">
                                          <p:val>
                                            <p:strVal val="ppt_x"/>
                                          </p:val>
                                        </p:tav>
                                      </p:tavLst>
                                    </p:anim>
                                    <p:anim calcmode="lin" valueType="num">
                                      <p:cBhvr>
                                        <p:cTn id="11" dur="1000"/>
                                        <p:tgtEl>
                                          <p:spTgt spid="40"/>
                                        </p:tgtEl>
                                        <p:attrNameLst>
                                          <p:attrName>ppt_y</p:attrName>
                                        </p:attrNameLst>
                                      </p:cBhvr>
                                      <p:tavLst>
                                        <p:tav tm="0">
                                          <p:val>
                                            <p:strVal val="ppt_y"/>
                                          </p:val>
                                        </p:tav>
                                        <p:tav tm="100000">
                                          <p:val>
                                            <p:strVal val="ppt_y+.1"/>
                                          </p:val>
                                        </p:tav>
                                      </p:tavLst>
                                    </p:anim>
                                    <p:set>
                                      <p:cBhvr>
                                        <p:cTn id="12" dur="1" fill="hold">
                                          <p:stCondLst>
                                            <p:cond delay="999"/>
                                          </p:stCondLst>
                                        </p:cTn>
                                        <p:tgtEl>
                                          <p:spTgt spid="40"/>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xit" presetSubtype="0" fill="hold" grpId="0" nodeType="withEffect">
                                  <p:stCondLst>
                                    <p:cond delay="0"/>
                                  </p:stCondLst>
                                  <p:childTnLst>
                                    <p:animEffect transition="out" filter="fade">
                                      <p:cBhvr>
                                        <p:cTn id="17" dur="1000"/>
                                        <p:tgtEl>
                                          <p:spTgt spid="39"/>
                                        </p:tgtEl>
                                      </p:cBhvr>
                                    </p:animEffect>
                                    <p:set>
                                      <p:cBhvr>
                                        <p:cTn id="18" dur="1" fill="hold">
                                          <p:stCondLst>
                                            <p:cond delay="999"/>
                                          </p:stCondLst>
                                        </p:cTn>
                                        <p:tgtEl>
                                          <p:spTgt spid="39"/>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37"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1000"/>
                                        <p:tgtEl>
                                          <p:spTgt spid="14"/>
                                        </p:tgtEl>
                                      </p:cBhvr>
                                    </p:animEffect>
                                    <p:anim calcmode="lin" valueType="num">
                                      <p:cBhvr>
                                        <p:cTn id="24" dur="1000" fill="hold"/>
                                        <p:tgtEl>
                                          <p:spTgt spid="14"/>
                                        </p:tgtEl>
                                        <p:attrNameLst>
                                          <p:attrName>ppt_x</p:attrName>
                                        </p:attrNameLst>
                                      </p:cBhvr>
                                      <p:tavLst>
                                        <p:tav tm="0">
                                          <p:val>
                                            <p:strVal val="#ppt_x"/>
                                          </p:val>
                                        </p:tav>
                                        <p:tav tm="100000">
                                          <p:val>
                                            <p:strVal val="#ppt_x"/>
                                          </p:val>
                                        </p:tav>
                                      </p:tavLst>
                                    </p:anim>
                                    <p:anim calcmode="lin" valueType="num">
                                      <p:cBhvr>
                                        <p:cTn id="25" dur="900" decel="100000" fill="hold"/>
                                        <p:tgtEl>
                                          <p:spTgt spid="14"/>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4"/>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fade">
                                      <p:cBhvr>
                                        <p:cTn id="29" dur="1000"/>
                                        <p:tgtEl>
                                          <p:spTgt spid="22"/>
                                        </p:tgtEl>
                                      </p:cBhvr>
                                    </p:animEffect>
                                    <p:anim calcmode="lin" valueType="num">
                                      <p:cBhvr>
                                        <p:cTn id="30" dur="1000" fill="hold"/>
                                        <p:tgtEl>
                                          <p:spTgt spid="22"/>
                                        </p:tgtEl>
                                        <p:attrNameLst>
                                          <p:attrName>ppt_x</p:attrName>
                                        </p:attrNameLst>
                                      </p:cBhvr>
                                      <p:tavLst>
                                        <p:tav tm="0">
                                          <p:val>
                                            <p:strVal val="#ppt_x"/>
                                          </p:val>
                                        </p:tav>
                                        <p:tav tm="100000">
                                          <p:val>
                                            <p:strVal val="#ppt_x"/>
                                          </p:val>
                                        </p:tav>
                                      </p:tavLst>
                                    </p:anim>
                                    <p:anim calcmode="lin" valueType="num">
                                      <p:cBhvr>
                                        <p:cTn id="31" dur="900" decel="100000" fill="hold"/>
                                        <p:tgtEl>
                                          <p:spTgt spid="22"/>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22"/>
                                        </p:tgtEl>
                                        <p:attrNameLst>
                                          <p:attrName>ppt_y</p:attrName>
                                        </p:attrNameLst>
                                      </p:cBhvr>
                                      <p:tavLst>
                                        <p:tav tm="0">
                                          <p:val>
                                            <p:strVal val="#ppt_y-.03"/>
                                          </p:val>
                                        </p:tav>
                                        <p:tav tm="100000">
                                          <p:val>
                                            <p:strVal val="#ppt_y"/>
                                          </p:val>
                                        </p:tav>
                                      </p:tavLst>
                                    </p:anim>
                                  </p:childTnLst>
                                </p:cTn>
                              </p:par>
                              <p:par>
                                <p:cTn id="33" presetID="37"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1000"/>
                                        <p:tgtEl>
                                          <p:spTgt spid="20"/>
                                        </p:tgtEl>
                                      </p:cBhvr>
                                    </p:animEffect>
                                    <p:anim calcmode="lin" valueType="num">
                                      <p:cBhvr>
                                        <p:cTn id="36" dur="1000" fill="hold"/>
                                        <p:tgtEl>
                                          <p:spTgt spid="20"/>
                                        </p:tgtEl>
                                        <p:attrNameLst>
                                          <p:attrName>ppt_x</p:attrName>
                                        </p:attrNameLst>
                                      </p:cBhvr>
                                      <p:tavLst>
                                        <p:tav tm="0">
                                          <p:val>
                                            <p:strVal val="#ppt_x"/>
                                          </p:val>
                                        </p:tav>
                                        <p:tav tm="100000">
                                          <p:val>
                                            <p:strVal val="#ppt_x"/>
                                          </p:val>
                                        </p:tav>
                                      </p:tavLst>
                                    </p:anim>
                                    <p:anim calcmode="lin" valueType="num">
                                      <p:cBhvr>
                                        <p:cTn id="37" dur="900" decel="100000" fill="hold"/>
                                        <p:tgtEl>
                                          <p:spTgt spid="20"/>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20"/>
                                        </p:tgtEl>
                                        <p:attrNameLst>
                                          <p:attrName>ppt_y</p:attrName>
                                        </p:attrNameLst>
                                      </p:cBhvr>
                                      <p:tavLst>
                                        <p:tav tm="0">
                                          <p:val>
                                            <p:strVal val="#ppt_y-.03"/>
                                          </p:val>
                                        </p:tav>
                                        <p:tav tm="100000">
                                          <p:val>
                                            <p:strVal val="#ppt_y"/>
                                          </p:val>
                                        </p:tav>
                                      </p:tavLst>
                                    </p:anim>
                                  </p:childTnLst>
                                </p:cTn>
                              </p:par>
                              <p:par>
                                <p:cTn id="39" presetID="37"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1000"/>
                                        <p:tgtEl>
                                          <p:spTgt spid="17"/>
                                        </p:tgtEl>
                                      </p:cBhvr>
                                    </p:animEffect>
                                    <p:anim calcmode="lin" valueType="num">
                                      <p:cBhvr>
                                        <p:cTn id="42" dur="1000" fill="hold"/>
                                        <p:tgtEl>
                                          <p:spTgt spid="17"/>
                                        </p:tgtEl>
                                        <p:attrNameLst>
                                          <p:attrName>ppt_x</p:attrName>
                                        </p:attrNameLst>
                                      </p:cBhvr>
                                      <p:tavLst>
                                        <p:tav tm="0">
                                          <p:val>
                                            <p:strVal val="#ppt_x"/>
                                          </p:val>
                                        </p:tav>
                                        <p:tav tm="100000">
                                          <p:val>
                                            <p:strVal val="#ppt_x"/>
                                          </p:val>
                                        </p:tav>
                                      </p:tavLst>
                                    </p:anim>
                                    <p:anim calcmode="lin" valueType="num">
                                      <p:cBhvr>
                                        <p:cTn id="43" dur="900" decel="100000" fill="hold"/>
                                        <p:tgtEl>
                                          <p:spTgt spid="17"/>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cTn>
                              </p:par>
                              <p:par>
                                <p:cTn id="45" presetID="1" presetClass="entr" presetSubtype="0" fill="hold" grpId="1" nodeType="with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par>
                          <p:cTn id="47" fill="hold" nodeType="afterGroup">
                            <p:stCondLst>
                              <p:cond delay="1000"/>
                            </p:stCondLst>
                            <p:childTnLst>
                              <p:par>
                                <p:cTn id="48" presetID="1" presetClass="entr" presetSubtype="0" fill="hold" grpId="0" nodeType="afterEffect">
                                  <p:stCondLst>
                                    <p:cond delay="0"/>
                                  </p:stCondLst>
                                  <p:childTnLst>
                                    <p:set>
                                      <p:cBhvr>
                                        <p:cTn id="49" dur="1" fill="hold">
                                          <p:stCondLst>
                                            <p:cond delay="0"/>
                                          </p:stCondLst>
                                        </p:cTn>
                                        <p:tgtEl>
                                          <p:spTgt spid="21"/>
                                        </p:tgtEl>
                                        <p:attrNameLst>
                                          <p:attrName>style.visibility</p:attrName>
                                        </p:attrNameLst>
                                      </p:cBhvr>
                                      <p:to>
                                        <p:strVal val="visible"/>
                                      </p:to>
                                    </p:set>
                                  </p:childTnLst>
                                </p:cTn>
                              </p:par>
                              <p:par>
                                <p:cTn id="50" presetID="1" presetClass="entr" presetSubtype="0" fill="hold" grpId="1" nodeType="withEffect">
                                  <p:stCondLst>
                                    <p:cond delay="0"/>
                                  </p:stCondLst>
                                  <p:childTnLst>
                                    <p:set>
                                      <p:cBhvr>
                                        <p:cTn id="51" dur="1" fill="hold">
                                          <p:stCondLst>
                                            <p:cond delay="0"/>
                                          </p:stCondLst>
                                        </p:cTn>
                                        <p:tgtEl>
                                          <p:spTgt spid="17"/>
                                        </p:tgtEl>
                                        <p:attrNameLst>
                                          <p:attrName>style.visibility</p:attrName>
                                        </p:attrNameLst>
                                      </p:cBhvr>
                                      <p:to>
                                        <p:strVal val="visible"/>
                                      </p:to>
                                    </p:set>
                                  </p:childTnLst>
                                </p:cTn>
                              </p:par>
                            </p:childTnLst>
                          </p:cTn>
                        </p:par>
                        <p:par>
                          <p:cTn id="52" fill="hold" nodeType="afterGroup">
                            <p:stCondLst>
                              <p:cond delay="1000"/>
                            </p:stCondLst>
                            <p:childTnLst>
                              <p:par>
                                <p:cTn id="53" presetID="1" presetClass="entr" presetSubtype="0" fill="hold" grpId="0" nodeType="after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childTnLst>
                          </p:cTn>
                        </p:par>
                        <p:par>
                          <p:cTn id="57" fill="hold" nodeType="afterGroup">
                            <p:stCondLst>
                              <p:cond delay="1000"/>
                            </p:stCondLst>
                            <p:childTnLst>
                              <p:par>
                                <p:cTn id="58" presetID="1" presetClass="entr" presetSubtype="0" fill="hold" grpId="0" nodeType="afterEffect">
                                  <p:stCondLst>
                                    <p:cond delay="0"/>
                                  </p:stCondLst>
                                  <p:childTnLst>
                                    <p:set>
                                      <p:cBhvr>
                                        <p:cTn id="59" dur="1" fill="hold">
                                          <p:stCondLst>
                                            <p:cond delay="0"/>
                                          </p:stCondLst>
                                        </p:cTn>
                                        <p:tgtEl>
                                          <p:spTgt spid="24"/>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16"/>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26"/>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27"/>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15"/>
                                        </p:tgtEl>
                                        <p:attrNameLst>
                                          <p:attrName>style.visibility</p:attrName>
                                        </p:attrNameLst>
                                      </p:cBhvr>
                                      <p:to>
                                        <p:strVal val="visible"/>
                                      </p:to>
                                    </p:set>
                                  </p:childTnLst>
                                </p:cTn>
                              </p:par>
                              <p:par>
                                <p:cTn id="70" presetID="1" presetClass="entr" presetSubtype="0" fill="hold" grpId="1" nodeType="withEffect">
                                  <p:stCondLst>
                                    <p:cond delay="0"/>
                                  </p:stCondLst>
                                  <p:childTnLst>
                                    <p:set>
                                      <p:cBhvr>
                                        <p:cTn id="71" dur="1" fill="hold">
                                          <p:stCondLst>
                                            <p:cond delay="0"/>
                                          </p:stCondLst>
                                        </p:cTn>
                                        <p:tgtEl>
                                          <p:spTgt spid="26"/>
                                        </p:tgtEl>
                                        <p:attrNameLst>
                                          <p:attrName>style.visibility</p:attrName>
                                        </p:attrNameLst>
                                      </p:cBhvr>
                                      <p:to>
                                        <p:strVal val="visible"/>
                                      </p:to>
                                    </p:set>
                                  </p:childTnLst>
                                </p:cTn>
                              </p:par>
                              <p:par>
                                <p:cTn id="72" presetID="1" presetClass="entr" presetSubtype="0" fill="hold" grpId="1" nodeType="withEffect">
                                  <p:stCondLst>
                                    <p:cond delay="0"/>
                                  </p:stCondLst>
                                  <p:childTnLst>
                                    <p:set>
                                      <p:cBhvr>
                                        <p:cTn id="73" dur="1" fill="hold">
                                          <p:stCondLst>
                                            <p:cond delay="0"/>
                                          </p:stCondLst>
                                        </p:cTn>
                                        <p:tgtEl>
                                          <p:spTgt spid="27"/>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25"/>
                                        </p:tgtEl>
                                        <p:attrNameLst>
                                          <p:attrName>style.visibility</p:attrName>
                                        </p:attrNameLst>
                                      </p:cBhvr>
                                      <p:to>
                                        <p:strVal val="visible"/>
                                      </p:to>
                                    </p:set>
                                  </p:childTnLst>
                                </p:cTn>
                              </p:par>
                            </p:childTnLst>
                          </p:cTn>
                        </p:par>
                        <p:par>
                          <p:cTn id="76" fill="hold" nodeType="afterGroup">
                            <p:stCondLst>
                              <p:cond delay="1000"/>
                            </p:stCondLst>
                            <p:childTnLst>
                              <p:par>
                                <p:cTn id="77" presetID="1" presetClass="entr" presetSubtype="0" fill="hold" grpId="1" nodeType="afterEffect">
                                  <p:stCondLst>
                                    <p:cond delay="0"/>
                                  </p:stCondLst>
                                  <p:childTnLst>
                                    <p:set>
                                      <p:cBhvr>
                                        <p:cTn id="78" dur="1" fill="hold">
                                          <p:stCondLst>
                                            <p:cond delay="0"/>
                                          </p:stCondLst>
                                        </p:cTn>
                                        <p:tgtEl>
                                          <p:spTgt spid="19"/>
                                        </p:tgtEl>
                                        <p:attrNameLst>
                                          <p:attrName>style.visibility</p:attrName>
                                        </p:attrNameLst>
                                      </p:cBhvr>
                                      <p:to>
                                        <p:strVal val="visible"/>
                                      </p:to>
                                    </p:set>
                                  </p:childTnLst>
                                </p:cTn>
                              </p:par>
                            </p:childTnLst>
                          </p:cTn>
                        </p:par>
                        <p:par>
                          <p:cTn id="79" fill="hold" nodeType="afterGroup">
                            <p:stCondLst>
                              <p:cond delay="1000"/>
                            </p:stCondLst>
                            <p:childTnLst>
                              <p:par>
                                <p:cTn id="80" presetID="1" presetClass="entr" presetSubtype="0" fill="hold" grpId="1" nodeType="afterEffect">
                                  <p:stCondLst>
                                    <p:cond delay="0"/>
                                  </p:stCondLst>
                                  <p:childTnLst>
                                    <p:set>
                                      <p:cBhvr>
                                        <p:cTn id="81" dur="1" fill="hold">
                                          <p:stCondLst>
                                            <p:cond delay="0"/>
                                          </p:stCondLst>
                                        </p:cTn>
                                        <p:tgtEl>
                                          <p:spTgt spid="15"/>
                                        </p:tgtEl>
                                        <p:attrNameLst>
                                          <p:attrName>style.visibility</p:attrName>
                                        </p:attrNameLst>
                                      </p:cBhvr>
                                      <p:to>
                                        <p:strVal val="visible"/>
                                      </p:to>
                                    </p:set>
                                  </p:childTnLst>
                                </p:cTn>
                              </p:par>
                            </p:childTnLst>
                          </p:cTn>
                        </p:par>
                        <p:par>
                          <p:cTn id="82" fill="hold" nodeType="afterGroup">
                            <p:stCondLst>
                              <p:cond delay="1000"/>
                            </p:stCondLst>
                            <p:childTnLst>
                              <p:par>
                                <p:cTn id="83" presetID="1" presetClass="entr" presetSubtype="0" fill="hold" grpId="0" nodeType="afterEffect">
                                  <p:stCondLst>
                                    <p:cond delay="0"/>
                                  </p:stCondLst>
                                  <p:childTnLst>
                                    <p:set>
                                      <p:cBhvr>
                                        <p:cTn id="84" dur="1" fill="hold">
                                          <p:stCondLst>
                                            <p:cond delay="0"/>
                                          </p:stCondLst>
                                        </p:cTn>
                                        <p:tgtEl>
                                          <p:spTgt spid="30"/>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3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2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53"/>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28"/>
                                        </p:tgtEl>
                                        <p:attrNameLst>
                                          <p:attrName>style.visibility</p:attrName>
                                        </p:attrNameLst>
                                      </p:cBhvr>
                                      <p:to>
                                        <p:strVal val="visible"/>
                                      </p:to>
                                    </p:set>
                                  </p:childTnLst>
                                </p:cTn>
                              </p:par>
                              <p:par>
                                <p:cTn id="93" presetID="1" presetClass="entr" presetSubtype="0" fill="hold" grpId="1" nodeType="withEffect">
                                  <p:stCondLst>
                                    <p:cond delay="0"/>
                                  </p:stCondLst>
                                  <p:childTnLst>
                                    <p:set>
                                      <p:cBhvr>
                                        <p:cTn id="94" dur="1" fill="hold">
                                          <p:stCondLst>
                                            <p:cond delay="0"/>
                                          </p:stCondLst>
                                        </p:cTn>
                                        <p:tgtEl>
                                          <p:spTgt spid="30"/>
                                        </p:tgtEl>
                                        <p:attrNameLst>
                                          <p:attrName>style.visibility</p:attrName>
                                        </p:attrNameLst>
                                      </p:cBhvr>
                                      <p:to>
                                        <p:strVal val="visible"/>
                                      </p:to>
                                    </p:set>
                                  </p:childTnLst>
                                </p:cTn>
                              </p:par>
                              <p:par>
                                <p:cTn id="95" presetID="1" presetClass="entr" presetSubtype="0" fill="hold" grpId="1" nodeType="withEffect">
                                  <p:stCondLst>
                                    <p:cond delay="0"/>
                                  </p:stCondLst>
                                  <p:childTnLst>
                                    <p:set>
                                      <p:cBhvr>
                                        <p:cTn id="96" dur="1" fill="hold">
                                          <p:stCondLst>
                                            <p:cond delay="0"/>
                                          </p:stCondLst>
                                        </p:cTn>
                                        <p:tgtEl>
                                          <p:spTgt spid="31"/>
                                        </p:tgtEl>
                                        <p:attrNameLst>
                                          <p:attrName>style.visibility</p:attrName>
                                        </p:attrNameLst>
                                      </p:cBhvr>
                                      <p:to>
                                        <p:strVal val="visible"/>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51"/>
                                        </p:tgtEl>
                                        <p:attrNameLst>
                                          <p:attrName>style.visibility</p:attrName>
                                        </p:attrNameLst>
                                      </p:cBhvr>
                                      <p:to>
                                        <p:strVal val="visible"/>
                                      </p:to>
                                    </p:set>
                                  </p:childTnLst>
                                </p:cTn>
                              </p:par>
                              <p:par>
                                <p:cTn id="101" presetID="1" presetClass="entr" presetSubtype="0" fill="hold" grpId="1" nodeType="withEffect">
                                  <p:stCondLst>
                                    <p:cond delay="0"/>
                                  </p:stCondLst>
                                  <p:childTnLst>
                                    <p:set>
                                      <p:cBhvr>
                                        <p:cTn id="102" dur="1" fill="hold">
                                          <p:stCondLst>
                                            <p:cond delay="0"/>
                                          </p:stCondLst>
                                        </p:cTn>
                                        <p:tgtEl>
                                          <p:spTgt spid="29"/>
                                        </p:tgtEl>
                                        <p:attrNameLst>
                                          <p:attrName>style.visibility</p:attrName>
                                        </p:attrNameLst>
                                      </p:cBhvr>
                                      <p:to>
                                        <p:strVal val="visible"/>
                                      </p:to>
                                    </p:set>
                                  </p:childTnLst>
                                </p:cTn>
                              </p:par>
                              <p:par>
                                <p:cTn id="103" presetID="1" presetClass="entr" presetSubtype="0" fill="hold" grpId="1" nodeType="withEffect">
                                  <p:stCondLst>
                                    <p:cond delay="0"/>
                                  </p:stCondLst>
                                  <p:childTnLst>
                                    <p:set>
                                      <p:cBhvr>
                                        <p:cTn id="104" dur="1" fill="hold">
                                          <p:stCondLst>
                                            <p:cond delay="0"/>
                                          </p:stCondLst>
                                        </p:cTn>
                                        <p:tgtEl>
                                          <p:spTgt spid="28"/>
                                        </p:tgtEl>
                                        <p:attrNameLst>
                                          <p:attrName>style.visibility</p:attrName>
                                        </p:attrNameLst>
                                      </p:cBhvr>
                                      <p:to>
                                        <p:strVal val="visible"/>
                                      </p:to>
                                    </p:set>
                                  </p:childTnLst>
                                </p:cTn>
                              </p:par>
                              <p:par>
                                <p:cTn id="105" presetID="37" presetClass="entr" presetSubtype="0" fill="hold" grpId="0" nodeType="withEffect">
                                  <p:stCondLst>
                                    <p:cond delay="0"/>
                                  </p:stCondLst>
                                  <p:childTnLst>
                                    <p:set>
                                      <p:cBhvr>
                                        <p:cTn id="106" dur="1" fill="hold">
                                          <p:stCondLst>
                                            <p:cond delay="0"/>
                                          </p:stCondLst>
                                        </p:cTn>
                                        <p:tgtEl>
                                          <p:spTgt spid="48"/>
                                        </p:tgtEl>
                                        <p:attrNameLst>
                                          <p:attrName>style.visibility</p:attrName>
                                        </p:attrNameLst>
                                      </p:cBhvr>
                                      <p:to>
                                        <p:strVal val="visible"/>
                                      </p:to>
                                    </p:set>
                                    <p:animEffect transition="in" filter="fade">
                                      <p:cBhvr>
                                        <p:cTn id="107" dur="1000"/>
                                        <p:tgtEl>
                                          <p:spTgt spid="48"/>
                                        </p:tgtEl>
                                      </p:cBhvr>
                                    </p:animEffect>
                                    <p:anim calcmode="lin" valueType="num">
                                      <p:cBhvr>
                                        <p:cTn id="108" dur="1000" fill="hold"/>
                                        <p:tgtEl>
                                          <p:spTgt spid="48"/>
                                        </p:tgtEl>
                                        <p:attrNameLst>
                                          <p:attrName>ppt_x</p:attrName>
                                        </p:attrNameLst>
                                      </p:cBhvr>
                                      <p:tavLst>
                                        <p:tav tm="0">
                                          <p:val>
                                            <p:strVal val="#ppt_x"/>
                                          </p:val>
                                        </p:tav>
                                        <p:tav tm="100000">
                                          <p:val>
                                            <p:strVal val="#ppt_x"/>
                                          </p:val>
                                        </p:tav>
                                      </p:tavLst>
                                    </p:anim>
                                    <p:anim calcmode="lin" valueType="num">
                                      <p:cBhvr>
                                        <p:cTn id="109" dur="900" decel="100000" fill="hold"/>
                                        <p:tgtEl>
                                          <p:spTgt spid="48"/>
                                        </p:tgtEl>
                                        <p:attrNameLst>
                                          <p:attrName>ppt_y</p:attrName>
                                        </p:attrNameLst>
                                      </p:cBhvr>
                                      <p:tavLst>
                                        <p:tav tm="0">
                                          <p:val>
                                            <p:strVal val="#ppt_y+1"/>
                                          </p:val>
                                        </p:tav>
                                        <p:tav tm="100000">
                                          <p:val>
                                            <p:strVal val="#ppt_y-.03"/>
                                          </p:val>
                                        </p:tav>
                                      </p:tavLst>
                                    </p:anim>
                                    <p:anim calcmode="lin" valueType="num">
                                      <p:cBhvr>
                                        <p:cTn id="110" dur="100" accel="100000" fill="hold">
                                          <p:stCondLst>
                                            <p:cond delay="900"/>
                                          </p:stCondLst>
                                        </p:cTn>
                                        <p:tgtEl>
                                          <p:spTgt spid="48"/>
                                        </p:tgtEl>
                                        <p:attrNameLst>
                                          <p:attrName>ppt_y</p:attrName>
                                        </p:attrNameLst>
                                      </p:cBhvr>
                                      <p:tavLst>
                                        <p:tav tm="0">
                                          <p:val>
                                            <p:strVal val="#ppt_y-.03"/>
                                          </p:val>
                                        </p:tav>
                                        <p:tav tm="100000">
                                          <p:val>
                                            <p:strVal val="#ppt_y"/>
                                          </p:val>
                                        </p:tav>
                                      </p:tavLst>
                                    </p:anim>
                                  </p:childTnLst>
                                </p:cTn>
                              </p:par>
                              <p:par>
                                <p:cTn id="111" presetID="37" presetClass="entr" presetSubtype="0" fill="hold" grpId="0" nodeType="withEffect">
                                  <p:stCondLst>
                                    <p:cond delay="0"/>
                                  </p:stCondLst>
                                  <p:childTnLst>
                                    <p:set>
                                      <p:cBhvr>
                                        <p:cTn id="112" dur="1" fill="hold">
                                          <p:stCondLst>
                                            <p:cond delay="0"/>
                                          </p:stCondLst>
                                        </p:cTn>
                                        <p:tgtEl>
                                          <p:spTgt spid="46"/>
                                        </p:tgtEl>
                                        <p:attrNameLst>
                                          <p:attrName>style.visibility</p:attrName>
                                        </p:attrNameLst>
                                      </p:cBhvr>
                                      <p:to>
                                        <p:strVal val="visible"/>
                                      </p:to>
                                    </p:set>
                                    <p:animEffect transition="in" filter="fade">
                                      <p:cBhvr>
                                        <p:cTn id="113" dur="1000"/>
                                        <p:tgtEl>
                                          <p:spTgt spid="46"/>
                                        </p:tgtEl>
                                      </p:cBhvr>
                                    </p:animEffect>
                                    <p:anim calcmode="lin" valueType="num">
                                      <p:cBhvr>
                                        <p:cTn id="114" dur="1000" fill="hold"/>
                                        <p:tgtEl>
                                          <p:spTgt spid="46"/>
                                        </p:tgtEl>
                                        <p:attrNameLst>
                                          <p:attrName>ppt_x</p:attrName>
                                        </p:attrNameLst>
                                      </p:cBhvr>
                                      <p:tavLst>
                                        <p:tav tm="0">
                                          <p:val>
                                            <p:strVal val="#ppt_x"/>
                                          </p:val>
                                        </p:tav>
                                        <p:tav tm="100000">
                                          <p:val>
                                            <p:strVal val="#ppt_x"/>
                                          </p:val>
                                        </p:tav>
                                      </p:tavLst>
                                    </p:anim>
                                    <p:anim calcmode="lin" valueType="num">
                                      <p:cBhvr>
                                        <p:cTn id="115" dur="900" decel="100000" fill="hold"/>
                                        <p:tgtEl>
                                          <p:spTgt spid="46"/>
                                        </p:tgtEl>
                                        <p:attrNameLst>
                                          <p:attrName>ppt_y</p:attrName>
                                        </p:attrNameLst>
                                      </p:cBhvr>
                                      <p:tavLst>
                                        <p:tav tm="0">
                                          <p:val>
                                            <p:strVal val="#ppt_y+1"/>
                                          </p:val>
                                        </p:tav>
                                        <p:tav tm="100000">
                                          <p:val>
                                            <p:strVal val="#ppt_y-.03"/>
                                          </p:val>
                                        </p:tav>
                                      </p:tavLst>
                                    </p:anim>
                                    <p:anim calcmode="lin" valueType="num">
                                      <p:cBhvr>
                                        <p:cTn id="116" dur="100" accel="100000" fill="hold">
                                          <p:stCondLst>
                                            <p:cond delay="900"/>
                                          </p:stCondLst>
                                        </p:cTn>
                                        <p:tgtEl>
                                          <p:spTgt spid="46"/>
                                        </p:tgtEl>
                                        <p:attrNameLst>
                                          <p:attrName>ppt_y</p:attrName>
                                        </p:attrNameLst>
                                      </p:cBhvr>
                                      <p:tavLst>
                                        <p:tav tm="0">
                                          <p:val>
                                            <p:strVal val="#ppt_y-.03"/>
                                          </p:val>
                                        </p:tav>
                                        <p:tav tm="100000">
                                          <p:val>
                                            <p:strVal val="#ppt_y"/>
                                          </p:val>
                                        </p:tav>
                                      </p:tavLst>
                                    </p:anim>
                                  </p:childTnLst>
                                </p:cTn>
                              </p:par>
                              <p:par>
                                <p:cTn id="117" presetID="1" presetClass="entr" presetSubtype="0" fill="hold" grpId="1" nodeType="withEffect">
                                  <p:stCondLst>
                                    <p:cond delay="0"/>
                                  </p:stCondLst>
                                  <p:childTnLst>
                                    <p:set>
                                      <p:cBhvr>
                                        <p:cTn id="118" dur="1" fill="hold">
                                          <p:stCondLst>
                                            <p:cond delay="0"/>
                                          </p:stCondLst>
                                        </p:cTn>
                                        <p:tgtEl>
                                          <p:spTgt spid="46"/>
                                        </p:tgtEl>
                                        <p:attrNameLst>
                                          <p:attrName>style.visibility</p:attrName>
                                        </p:attrNameLst>
                                      </p:cBhvr>
                                      <p:to>
                                        <p:strVal val="visible"/>
                                      </p:to>
                                    </p:set>
                                  </p:childTnLst>
                                </p:cTn>
                              </p:par>
                            </p:childTnLst>
                          </p:cTn>
                        </p:par>
                        <p:par>
                          <p:cTn id="119" fill="hold" nodeType="afterGroup">
                            <p:stCondLst>
                              <p:cond delay="1000"/>
                            </p:stCondLst>
                            <p:childTnLst>
                              <p:par>
                                <p:cTn id="120" presetID="1" presetClass="entr" presetSubtype="0" fill="hold" grpId="0" nodeType="afterEffect">
                                  <p:stCondLst>
                                    <p:cond delay="0"/>
                                  </p:stCondLst>
                                  <p:childTnLst>
                                    <p:set>
                                      <p:cBhvr>
                                        <p:cTn id="121" dur="1" fill="hold">
                                          <p:stCondLst>
                                            <p:cond delay="0"/>
                                          </p:stCondLst>
                                        </p:cTn>
                                        <p:tgtEl>
                                          <p:spTgt spid="47"/>
                                        </p:tgtEl>
                                        <p:attrNameLst>
                                          <p:attrName>style.visibility</p:attrName>
                                        </p:attrNameLst>
                                      </p:cBhvr>
                                      <p:to>
                                        <p:strVal val="visible"/>
                                      </p:to>
                                    </p:set>
                                  </p:childTnLst>
                                </p:cTn>
                              </p:par>
                            </p:childTnLst>
                          </p:cTn>
                        </p:par>
                        <p:par>
                          <p:cTn id="122" fill="hold" nodeType="afterGroup">
                            <p:stCondLst>
                              <p:cond delay="1000"/>
                            </p:stCondLst>
                            <p:childTnLst>
                              <p:par>
                                <p:cTn id="123" presetID="1" presetClass="entr" presetSubtype="0" fill="hold" grpId="0" nodeType="afterEffect">
                                  <p:stCondLst>
                                    <p:cond delay="0"/>
                                  </p:stCondLst>
                                  <p:childTnLst>
                                    <p:set>
                                      <p:cBhvr>
                                        <p:cTn id="124" dur="1" fill="hold">
                                          <p:stCondLst>
                                            <p:cond delay="0"/>
                                          </p:stCondLst>
                                        </p:cTn>
                                        <p:tgtEl>
                                          <p:spTgt spid="49"/>
                                        </p:tgtEl>
                                        <p:attrNameLst>
                                          <p:attrName>style.visibility</p:attrName>
                                        </p:attrNameLst>
                                      </p:cBhvr>
                                      <p:to>
                                        <p:strVal val="visible"/>
                                      </p:to>
                                    </p:set>
                                  </p:childTnLst>
                                </p:cTn>
                              </p:par>
                            </p:childTnLst>
                          </p:cTn>
                        </p:par>
                        <p:par>
                          <p:cTn id="125" fill="hold" nodeType="afterGroup">
                            <p:stCondLst>
                              <p:cond delay="1000"/>
                            </p:stCondLst>
                            <p:childTnLst>
                              <p:par>
                                <p:cTn id="126" presetID="1" presetClass="entr" presetSubtype="0" fill="hold" grpId="1" nodeType="afterEffect">
                                  <p:stCondLst>
                                    <p:cond delay="0"/>
                                  </p:stCondLst>
                                  <p:childTnLst>
                                    <p:set>
                                      <p:cBhvr>
                                        <p:cTn id="127" dur="1" fill="hold">
                                          <p:stCondLst>
                                            <p:cond delay="0"/>
                                          </p:stCondLst>
                                        </p:cTn>
                                        <p:tgtEl>
                                          <p:spTgt spid="49"/>
                                        </p:tgtEl>
                                        <p:attrNameLst>
                                          <p:attrName>style.visibility</p:attrName>
                                        </p:attrNameLst>
                                      </p:cBhvr>
                                      <p:to>
                                        <p:strVal val="visible"/>
                                      </p:to>
                                    </p:set>
                                  </p:childTnLst>
                                </p:cTn>
                              </p:par>
                            </p:childTnLst>
                          </p:cTn>
                        </p:par>
                        <p:par>
                          <p:cTn id="128" fill="hold" nodeType="afterGroup">
                            <p:stCondLst>
                              <p:cond delay="1000"/>
                            </p:stCondLst>
                            <p:childTnLst>
                              <p:par>
                                <p:cTn id="129" presetID="1" presetClass="entr" presetSubtype="0" fill="hold" grpId="0" nodeType="afterEffect">
                                  <p:stCondLst>
                                    <p:cond delay="0"/>
                                  </p:stCondLst>
                                  <p:childTnLst>
                                    <p:set>
                                      <p:cBhvr>
                                        <p:cTn id="130" dur="1" fill="hold">
                                          <p:stCondLst>
                                            <p:cond delay="0"/>
                                          </p:stCondLst>
                                        </p:cTn>
                                        <p:tgtEl>
                                          <p:spTgt spid="50"/>
                                        </p:tgtEl>
                                        <p:attrNameLst>
                                          <p:attrName>style.visibility</p:attrName>
                                        </p:attrNameLst>
                                      </p:cBhvr>
                                      <p:to>
                                        <p:strVal val="visible"/>
                                      </p:to>
                                    </p:set>
                                  </p:childTnLst>
                                </p:cTn>
                              </p:par>
                            </p:childTnLst>
                          </p:cTn>
                        </p:par>
                        <p:par>
                          <p:cTn id="131" fill="hold" nodeType="afterGroup">
                            <p:stCondLst>
                              <p:cond delay="1000"/>
                            </p:stCondLst>
                            <p:childTnLst>
                              <p:par>
                                <p:cTn id="132" presetID="1" presetClass="entr" presetSubtype="0" fill="hold" grpId="1" nodeType="afterEffect">
                                  <p:stCondLst>
                                    <p:cond delay="0"/>
                                  </p:stCondLst>
                                  <p:childTnLst>
                                    <p:set>
                                      <p:cBhvr>
                                        <p:cTn id="133" dur="1" fill="hold">
                                          <p:stCondLst>
                                            <p:cond delay="0"/>
                                          </p:stCondLst>
                                        </p:cTn>
                                        <p:tgtEl>
                                          <p:spTgt spid="50"/>
                                        </p:tgtEl>
                                        <p:attrNameLst>
                                          <p:attrName>style.visibility</p:attrName>
                                        </p:attrNameLst>
                                      </p:cBhvr>
                                      <p:to>
                                        <p:strVal val="visible"/>
                                      </p:to>
                                    </p:set>
                                  </p:childTnLst>
                                </p:cTn>
                              </p:par>
                            </p:childTnLst>
                          </p:cTn>
                        </p:par>
                        <p:par>
                          <p:cTn id="134" fill="hold" nodeType="afterGroup">
                            <p:stCondLst>
                              <p:cond delay="1000"/>
                            </p:stCondLst>
                            <p:childTnLst>
                              <p:par>
                                <p:cTn id="135" presetID="1" presetClass="entr" presetSubtype="0" fill="hold" grpId="6" nodeType="afterEffect">
                                  <p:stCondLst>
                                    <p:cond delay="0"/>
                                  </p:stCondLst>
                                  <p:childTnLst>
                                    <p:set>
                                      <p:cBhvr>
                                        <p:cTn id="136" dur="1" fill="hold">
                                          <p:stCondLst>
                                            <p:cond delay="0"/>
                                          </p:stCondLst>
                                        </p:cTn>
                                        <p:tgtEl>
                                          <p:spTgt spid="50"/>
                                        </p:tgtEl>
                                        <p:attrNameLst>
                                          <p:attrName>style.visibility</p:attrName>
                                        </p:attrNameLst>
                                      </p:cBhvr>
                                      <p:to>
                                        <p:strVal val="visible"/>
                                      </p:to>
                                    </p:set>
                                  </p:childTnLst>
                                </p:cTn>
                              </p:par>
                            </p:childTnLst>
                          </p:cTn>
                        </p:par>
                        <p:par>
                          <p:cTn id="137" fill="hold" nodeType="afterGroup">
                            <p:stCondLst>
                              <p:cond delay="1000"/>
                            </p:stCondLst>
                            <p:childTnLst>
                              <p:par>
                                <p:cTn id="138" presetID="1" presetClass="entr" presetSubtype="0" fill="hold" grpId="0" nodeType="afterEffect">
                                  <p:stCondLst>
                                    <p:cond delay="0"/>
                                  </p:stCondLst>
                                  <p:childTnLst>
                                    <p:set>
                                      <p:cBhvr>
                                        <p:cTn id="139" dur="1" fill="hold">
                                          <p:stCondLst>
                                            <p:cond delay="0"/>
                                          </p:stCondLst>
                                        </p:cTn>
                                        <p:tgtEl>
                                          <p:spTgt spid="52"/>
                                        </p:tgtEl>
                                        <p:attrNameLst>
                                          <p:attrName>style.visibility</p:attrName>
                                        </p:attrNameLst>
                                      </p:cBhvr>
                                      <p:to>
                                        <p:strVal val="visible"/>
                                      </p:to>
                                    </p:set>
                                  </p:childTnLst>
                                </p:cTn>
                              </p:par>
                            </p:childTnLst>
                          </p:cTn>
                        </p:par>
                        <p:par>
                          <p:cTn id="140" fill="hold" nodeType="afterGroup">
                            <p:stCondLst>
                              <p:cond delay="1000"/>
                            </p:stCondLst>
                            <p:childTnLst>
                              <p:par>
                                <p:cTn id="141" presetID="1" presetClass="entr" presetSubtype="0" fill="hold" grpId="5" nodeType="afterEffect">
                                  <p:stCondLst>
                                    <p:cond delay="0"/>
                                  </p:stCondLst>
                                  <p:childTnLst>
                                    <p:set>
                                      <p:cBhvr>
                                        <p:cTn id="142" dur="1" fill="hold">
                                          <p:stCondLst>
                                            <p:cond delay="0"/>
                                          </p:stCondLst>
                                        </p:cTn>
                                        <p:tgtEl>
                                          <p:spTgt spid="50"/>
                                        </p:tgtEl>
                                        <p:attrNameLst>
                                          <p:attrName>style.visibility</p:attrName>
                                        </p:attrNameLst>
                                      </p:cBhvr>
                                      <p:to>
                                        <p:strVal val="visible"/>
                                      </p:to>
                                    </p:set>
                                  </p:childTnLst>
                                </p:cTn>
                              </p:par>
                            </p:childTnLst>
                          </p:cTn>
                        </p:par>
                        <p:par>
                          <p:cTn id="143" fill="hold" nodeType="afterGroup">
                            <p:stCondLst>
                              <p:cond delay="1000"/>
                            </p:stCondLst>
                            <p:childTnLst>
                              <p:par>
                                <p:cTn id="144" presetID="1" presetClass="entr" presetSubtype="0" fill="hold" grpId="4" nodeType="afterEffect">
                                  <p:stCondLst>
                                    <p:cond delay="0"/>
                                  </p:stCondLst>
                                  <p:childTnLst>
                                    <p:set>
                                      <p:cBhvr>
                                        <p:cTn id="145" dur="1" fill="hold">
                                          <p:stCondLst>
                                            <p:cond delay="0"/>
                                          </p:stCondLst>
                                        </p:cTn>
                                        <p:tgtEl>
                                          <p:spTgt spid="50"/>
                                        </p:tgtEl>
                                        <p:attrNameLst>
                                          <p:attrName>style.visibility</p:attrName>
                                        </p:attrNameLst>
                                      </p:cBhvr>
                                      <p:to>
                                        <p:strVal val="visible"/>
                                      </p:to>
                                    </p:set>
                                  </p:childTnLst>
                                </p:cTn>
                              </p:par>
                            </p:childTnLst>
                          </p:cTn>
                        </p:par>
                        <p:par>
                          <p:cTn id="146" fill="hold" nodeType="afterGroup">
                            <p:stCondLst>
                              <p:cond delay="1000"/>
                            </p:stCondLst>
                            <p:childTnLst>
                              <p:par>
                                <p:cTn id="147" presetID="1" presetClass="entr" presetSubtype="0" fill="hold" grpId="3" nodeType="afterEffect">
                                  <p:stCondLst>
                                    <p:cond delay="0"/>
                                  </p:stCondLst>
                                  <p:childTnLst>
                                    <p:set>
                                      <p:cBhvr>
                                        <p:cTn id="148" dur="1" fill="hold">
                                          <p:stCondLst>
                                            <p:cond delay="0"/>
                                          </p:stCondLst>
                                        </p:cTn>
                                        <p:tgtEl>
                                          <p:spTgt spid="50"/>
                                        </p:tgtEl>
                                        <p:attrNameLst>
                                          <p:attrName>style.visibility</p:attrName>
                                        </p:attrNameLst>
                                      </p:cBhvr>
                                      <p:to>
                                        <p:strVal val="visible"/>
                                      </p:to>
                                    </p:set>
                                  </p:childTnLst>
                                </p:cTn>
                              </p:par>
                            </p:childTnLst>
                          </p:cTn>
                        </p:par>
                        <p:par>
                          <p:cTn id="149" fill="hold" nodeType="afterGroup">
                            <p:stCondLst>
                              <p:cond delay="1000"/>
                            </p:stCondLst>
                            <p:childTnLst>
                              <p:par>
                                <p:cTn id="150" presetID="1" presetClass="entr" presetSubtype="0" fill="hold" grpId="2" nodeType="afterEffect">
                                  <p:stCondLst>
                                    <p:cond delay="0"/>
                                  </p:stCondLst>
                                  <p:childTnLst>
                                    <p:set>
                                      <p:cBhvr>
                                        <p:cTn id="151" dur="1" fill="hold">
                                          <p:stCondLst>
                                            <p:cond delay="0"/>
                                          </p:stCondLst>
                                        </p:cTn>
                                        <p:tgtEl>
                                          <p:spTgt spid="50"/>
                                        </p:tgtEl>
                                        <p:attrNameLst>
                                          <p:attrName>style.visibility</p:attrName>
                                        </p:attrNameLst>
                                      </p:cBhvr>
                                      <p:to>
                                        <p:strVal val="visible"/>
                                      </p:to>
                                    </p:set>
                                  </p:childTnLst>
                                </p:cTn>
                              </p:par>
                            </p:childTnLst>
                          </p:cTn>
                        </p:par>
                        <p:par>
                          <p:cTn id="152" fill="hold" nodeType="afterGroup">
                            <p:stCondLst>
                              <p:cond delay="1000"/>
                            </p:stCondLst>
                            <p:childTnLst>
                              <p:par>
                                <p:cTn id="153" presetID="1" presetClass="exit" presetSubtype="0" fill="hold" grpId="0" nodeType="afterEffect">
                                  <p:stCondLst>
                                    <p:cond delay="0"/>
                                  </p:stCondLst>
                                  <p:childTnLst>
                                    <p:set>
                                      <p:cBhvr>
                                        <p:cTn id="154" dur="1" fill="hold">
                                          <p:stCondLst>
                                            <p:cond delay="0"/>
                                          </p:stCondLst>
                                        </p:cTn>
                                        <p:tgtEl>
                                          <p:spTgt spid="42"/>
                                        </p:tgtEl>
                                        <p:attrNameLst>
                                          <p:attrName>style.visibility</p:attrName>
                                        </p:attrNameLst>
                                      </p:cBhvr>
                                      <p:to>
                                        <p:strVal val="hidden"/>
                                      </p:to>
                                    </p:set>
                                  </p:childTnLst>
                                </p:cTn>
                              </p:par>
                            </p:childTnLst>
                          </p:cTn>
                        </p:par>
                        <p:par>
                          <p:cTn id="155" fill="hold" nodeType="afterGroup">
                            <p:stCondLst>
                              <p:cond delay="1000"/>
                            </p:stCondLst>
                            <p:childTnLst>
                              <p:par>
                                <p:cTn id="156" presetID="1" presetClass="exit" presetSubtype="0" fill="hold" grpId="0" nodeType="afterEffect">
                                  <p:stCondLst>
                                    <p:cond delay="0"/>
                                  </p:stCondLst>
                                  <p:childTnLst>
                                    <p:set>
                                      <p:cBhvr>
                                        <p:cTn id="157" dur="1" fill="hold">
                                          <p:stCondLst>
                                            <p:cond delay="0"/>
                                          </p:stCondLst>
                                        </p:cTn>
                                        <p:tgtEl>
                                          <p:spTgt spid="43"/>
                                        </p:tgtEl>
                                        <p:attrNameLst>
                                          <p:attrName>style.visibility</p:attrName>
                                        </p:attrNameLst>
                                      </p:cBhvr>
                                      <p:to>
                                        <p:strVal val="hidden"/>
                                      </p:to>
                                    </p:set>
                                  </p:childTnLst>
                                </p:cTn>
                              </p:par>
                            </p:childTnLst>
                          </p:cTn>
                        </p:par>
                        <p:par>
                          <p:cTn id="158" fill="hold" nodeType="afterGroup">
                            <p:stCondLst>
                              <p:cond delay="1000"/>
                            </p:stCondLst>
                            <p:childTnLst>
                              <p:par>
                                <p:cTn id="159" presetID="1" presetClass="exit" presetSubtype="0" fill="hold" grpId="0" nodeType="afterEffect">
                                  <p:stCondLst>
                                    <p:cond delay="0"/>
                                  </p:stCondLst>
                                  <p:childTnLst>
                                    <p:set>
                                      <p:cBhvr>
                                        <p:cTn id="160" dur="1" fill="hold">
                                          <p:stCondLst>
                                            <p:cond delay="0"/>
                                          </p:stCondLst>
                                        </p:cTn>
                                        <p:tgtEl>
                                          <p:spTgt spid="41"/>
                                        </p:tgtEl>
                                        <p:attrNameLst>
                                          <p:attrName>style.visibility</p:attrName>
                                        </p:attrNameLst>
                                      </p:cBhvr>
                                      <p:to>
                                        <p:strVal val="hidden"/>
                                      </p:to>
                                    </p:set>
                                  </p:childTnLst>
                                </p:cTn>
                              </p:par>
                            </p:childTnLst>
                          </p:cTn>
                        </p:par>
                        <p:par>
                          <p:cTn id="161" fill="hold" nodeType="afterGroup">
                            <p:stCondLst>
                              <p:cond delay="1000"/>
                            </p:stCondLst>
                            <p:childTnLst>
                              <p:par>
                                <p:cTn id="162" presetID="42" presetClass="exit" presetSubtype="0" fill="hold" grpId="0" nodeType="afterEffect">
                                  <p:stCondLst>
                                    <p:cond delay="0"/>
                                  </p:stCondLst>
                                  <p:childTnLst>
                                    <p:animEffect transition="out" filter="fade">
                                      <p:cBhvr>
                                        <p:cTn id="163" dur="1000"/>
                                        <p:tgtEl>
                                          <p:spTgt spid="37"/>
                                        </p:tgtEl>
                                      </p:cBhvr>
                                    </p:animEffect>
                                    <p:anim calcmode="lin" valueType="num">
                                      <p:cBhvr>
                                        <p:cTn id="164" dur="1000"/>
                                        <p:tgtEl>
                                          <p:spTgt spid="37"/>
                                        </p:tgtEl>
                                        <p:attrNameLst>
                                          <p:attrName>ppt_x</p:attrName>
                                        </p:attrNameLst>
                                      </p:cBhvr>
                                      <p:tavLst>
                                        <p:tav tm="0">
                                          <p:val>
                                            <p:strVal val="ppt_x"/>
                                          </p:val>
                                        </p:tav>
                                        <p:tav tm="100000">
                                          <p:val>
                                            <p:strVal val="ppt_x"/>
                                          </p:val>
                                        </p:tav>
                                      </p:tavLst>
                                    </p:anim>
                                    <p:anim calcmode="lin" valueType="num">
                                      <p:cBhvr>
                                        <p:cTn id="165" dur="1000"/>
                                        <p:tgtEl>
                                          <p:spTgt spid="37"/>
                                        </p:tgtEl>
                                        <p:attrNameLst>
                                          <p:attrName>ppt_y</p:attrName>
                                        </p:attrNameLst>
                                      </p:cBhvr>
                                      <p:tavLst>
                                        <p:tav tm="0">
                                          <p:val>
                                            <p:strVal val="ppt_y"/>
                                          </p:val>
                                        </p:tav>
                                        <p:tav tm="100000">
                                          <p:val>
                                            <p:strVal val="ppt_y+.1"/>
                                          </p:val>
                                        </p:tav>
                                      </p:tavLst>
                                    </p:anim>
                                    <p:set>
                                      <p:cBhvr>
                                        <p:cTn id="166" dur="1" fill="hold">
                                          <p:stCondLst>
                                            <p:cond delay="999"/>
                                          </p:stCondLst>
                                        </p:cTn>
                                        <p:tgtEl>
                                          <p:spTgt spid="37"/>
                                        </p:tgtEl>
                                        <p:attrNameLst>
                                          <p:attrName>style.visibility</p:attrName>
                                        </p:attrNameLst>
                                      </p:cBhvr>
                                      <p:to>
                                        <p:strVal val="hidden"/>
                                      </p:to>
                                    </p:set>
                                  </p:childTnLst>
                                </p:cTn>
                              </p:par>
                            </p:childTnLst>
                          </p:cTn>
                        </p:par>
                        <p:par>
                          <p:cTn id="167" fill="hold" nodeType="afterGroup">
                            <p:stCondLst>
                              <p:cond delay="2000"/>
                            </p:stCondLst>
                            <p:childTnLst>
                              <p:par>
                                <p:cTn id="168" presetID="37" presetClass="entr" presetSubtype="0" fill="hold" grpId="0" nodeType="afterEffect">
                                  <p:stCondLst>
                                    <p:cond delay="0"/>
                                  </p:stCondLst>
                                  <p:childTnLst>
                                    <p:set>
                                      <p:cBhvr>
                                        <p:cTn id="169" dur="1" fill="hold">
                                          <p:stCondLst>
                                            <p:cond delay="0"/>
                                          </p:stCondLst>
                                        </p:cTn>
                                        <p:tgtEl>
                                          <p:spTgt spid="54"/>
                                        </p:tgtEl>
                                        <p:attrNameLst>
                                          <p:attrName>style.visibility</p:attrName>
                                        </p:attrNameLst>
                                      </p:cBhvr>
                                      <p:to>
                                        <p:strVal val="visible"/>
                                      </p:to>
                                    </p:set>
                                    <p:animEffect transition="in" filter="fade">
                                      <p:cBhvr>
                                        <p:cTn id="170" dur="1000"/>
                                        <p:tgtEl>
                                          <p:spTgt spid="54"/>
                                        </p:tgtEl>
                                      </p:cBhvr>
                                    </p:animEffect>
                                    <p:anim calcmode="lin" valueType="num">
                                      <p:cBhvr>
                                        <p:cTn id="171" dur="1000" fill="hold"/>
                                        <p:tgtEl>
                                          <p:spTgt spid="54"/>
                                        </p:tgtEl>
                                        <p:attrNameLst>
                                          <p:attrName>ppt_x</p:attrName>
                                        </p:attrNameLst>
                                      </p:cBhvr>
                                      <p:tavLst>
                                        <p:tav tm="0">
                                          <p:val>
                                            <p:strVal val="#ppt_x"/>
                                          </p:val>
                                        </p:tav>
                                        <p:tav tm="100000">
                                          <p:val>
                                            <p:strVal val="#ppt_x"/>
                                          </p:val>
                                        </p:tav>
                                      </p:tavLst>
                                    </p:anim>
                                    <p:anim calcmode="lin" valueType="num">
                                      <p:cBhvr>
                                        <p:cTn id="172" dur="900" decel="100000" fill="hold"/>
                                        <p:tgtEl>
                                          <p:spTgt spid="54"/>
                                        </p:tgtEl>
                                        <p:attrNameLst>
                                          <p:attrName>ppt_y</p:attrName>
                                        </p:attrNameLst>
                                      </p:cBhvr>
                                      <p:tavLst>
                                        <p:tav tm="0">
                                          <p:val>
                                            <p:strVal val="#ppt_y+1"/>
                                          </p:val>
                                        </p:tav>
                                        <p:tav tm="100000">
                                          <p:val>
                                            <p:strVal val="#ppt_y-.03"/>
                                          </p:val>
                                        </p:tav>
                                      </p:tavLst>
                                    </p:anim>
                                    <p:anim calcmode="lin" valueType="num">
                                      <p:cBhvr>
                                        <p:cTn id="173" dur="100" accel="100000" fill="hold">
                                          <p:stCondLst>
                                            <p:cond delay="900"/>
                                          </p:stCondLst>
                                        </p:cTn>
                                        <p:tgtEl>
                                          <p:spTgt spid="54"/>
                                        </p:tgtEl>
                                        <p:attrNameLst>
                                          <p:attrName>ppt_y</p:attrName>
                                        </p:attrNameLst>
                                      </p:cBhvr>
                                      <p:tavLst>
                                        <p:tav tm="0">
                                          <p:val>
                                            <p:strVal val="#ppt_y-.03"/>
                                          </p:val>
                                        </p:tav>
                                        <p:tav tm="100000">
                                          <p:val>
                                            <p:strVal val="#ppt_y"/>
                                          </p:val>
                                        </p:tav>
                                      </p:tavLst>
                                    </p:anim>
                                  </p:childTnLst>
                                </p:cTn>
                              </p:par>
                            </p:childTnLst>
                          </p:cTn>
                        </p:par>
                        <p:par>
                          <p:cTn id="174" fill="hold" nodeType="afterGroup">
                            <p:stCondLst>
                              <p:cond delay="3000"/>
                            </p:stCondLst>
                            <p:childTnLst>
                              <p:par>
                                <p:cTn id="175" presetID="1" presetClass="entr" presetSubtype="0" fill="hold" grpId="0" nodeType="afterEffect">
                                  <p:stCondLst>
                                    <p:cond delay="0"/>
                                  </p:stCondLst>
                                  <p:childTnLst>
                                    <p:set>
                                      <p:cBhvr>
                                        <p:cTn id="176" dur="1" fill="hold">
                                          <p:stCondLst>
                                            <p:cond delay="0"/>
                                          </p:stCondLst>
                                        </p:cTn>
                                        <p:tgtEl>
                                          <p:spTgt spid="55"/>
                                        </p:tgtEl>
                                        <p:attrNameLst>
                                          <p:attrName>style.visibility</p:attrName>
                                        </p:attrNameLst>
                                      </p:cBhvr>
                                      <p:to>
                                        <p:strVal val="visible"/>
                                      </p:to>
                                    </p:set>
                                  </p:childTnLst>
                                </p:cTn>
                              </p:par>
                              <p:par>
                                <p:cTn id="177" presetID="1" presetClass="entr" presetSubtype="0" fill="hold" grpId="0" nodeType="withEffect">
                                  <p:stCondLst>
                                    <p:cond delay="0"/>
                                  </p:stCondLst>
                                  <p:childTnLst>
                                    <p:set>
                                      <p:cBhvr>
                                        <p:cTn id="178"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7" grpId="0" animBg="1"/>
      <p:bldP spid="39" grpId="0" animBg="1"/>
      <p:bldP spid="40" grpId="0" animBg="1"/>
      <p:bldP spid="41" grpId="0" animBg="1"/>
      <p:bldP spid="42" grpId="0" animBg="1"/>
      <p:bldP spid="43" grpId="0" animBg="1"/>
      <p:bldP spid="12" grpId="0"/>
      <p:bldP spid="13" grpId="0" animBg="1"/>
      <p:bldP spid="14" grpId="0" animBg="1"/>
      <p:bldP spid="15" grpId="0"/>
      <p:bldP spid="15" grpId="1"/>
      <p:bldP spid="16" grpId="0"/>
      <p:bldP spid="17" grpId="0"/>
      <p:bldP spid="17" grpId="1"/>
      <p:bldP spid="18" grpId="0"/>
      <p:bldP spid="19" grpId="0"/>
      <p:bldP spid="19" grpId="1"/>
      <p:bldP spid="20" grpId="0"/>
      <p:bldP spid="20" grpId="1"/>
      <p:bldP spid="21" grpId="0"/>
      <p:bldP spid="22" grpId="0"/>
      <p:bldP spid="23" grpId="0"/>
      <p:bldP spid="24" grpId="0"/>
      <p:bldP spid="25" grpId="0"/>
      <p:bldP spid="26" grpId="0"/>
      <p:bldP spid="26" grpId="1"/>
      <p:bldP spid="27" grpId="0"/>
      <p:bldP spid="27" grpId="1"/>
      <p:bldP spid="28" grpId="0"/>
      <p:bldP spid="28" grpId="1"/>
      <p:bldP spid="29" grpId="0"/>
      <p:bldP spid="29" grpId="1"/>
      <p:bldP spid="30" grpId="0"/>
      <p:bldP spid="30" grpId="1"/>
      <p:bldP spid="31" grpId="0"/>
      <p:bldP spid="31" grpId="1"/>
      <p:bldP spid="46" grpId="0"/>
      <p:bldP spid="46" grpId="1"/>
      <p:bldP spid="47" grpId="0"/>
      <p:bldP spid="48" grpId="0"/>
      <p:bldP spid="49" grpId="0"/>
      <p:bldP spid="49" grpId="1"/>
      <p:bldP spid="50" grpId="0"/>
      <p:bldP spid="50" grpId="1"/>
      <p:bldP spid="50" grpId="2"/>
      <p:bldP spid="50" grpId="3"/>
      <p:bldP spid="50" grpId="4"/>
      <p:bldP spid="50" grpId="5"/>
      <p:bldP spid="50" grpId="6"/>
      <p:bldP spid="51" grpId="0"/>
      <p:bldP spid="52" grpId="0"/>
      <p:bldP spid="53" grpId="0"/>
      <p:bldP spid="54" grpId="0" animBg="1"/>
      <p:bldP spid="55" grpId="0" animBg="1"/>
      <p:bldP spid="5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Box 3"/>
          <p:cNvSpPr txBox="1">
            <a:spLocks noChangeArrowheads="1"/>
          </p:cNvSpPr>
          <p:nvPr/>
        </p:nvSpPr>
        <p:spPr bwMode="auto">
          <a:xfrm rot="-5400000">
            <a:off x="1549400" y="29464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a:t>
            </a:r>
          </a:p>
        </p:txBody>
      </p:sp>
      <p:sp>
        <p:nvSpPr>
          <p:cNvPr id="32770" name="TextBox 4"/>
          <p:cNvSpPr txBox="1">
            <a:spLocks noChangeArrowheads="1"/>
          </p:cNvSpPr>
          <p:nvPr/>
        </p:nvSpPr>
        <p:spPr bwMode="auto">
          <a:xfrm>
            <a:off x="228600" y="1828800"/>
            <a:ext cx="4724400" cy="3708400"/>
          </a:xfrm>
          <a:prstGeom prst="rect">
            <a:avLst/>
          </a:prstGeom>
          <a:noFill/>
          <a:ln w="9525">
            <a:noFill/>
            <a:miter lim="800000"/>
            <a:headEnd/>
            <a:tailEnd/>
          </a:ln>
        </p:spPr>
        <p:txBody>
          <a:bodyPr>
            <a:spAutoFit/>
          </a:bodyPr>
          <a:lstStyle/>
          <a:p>
            <a:pPr>
              <a:lnSpc>
                <a:spcPts val="4700"/>
              </a:lnSpc>
            </a:pPr>
            <a:r>
              <a:rPr lang="en-US" sz="5400" b="1"/>
              <a:t>how much can we </a:t>
            </a:r>
            <a:r>
              <a:rPr lang="en-US" sz="5400" b="1">
                <a:solidFill>
                  <a:srgbClr val="FF0000"/>
                </a:solidFill>
              </a:rPr>
              <a:t>invest </a:t>
            </a:r>
            <a:r>
              <a:rPr lang="en-US" sz="5400" b="1"/>
              <a:t>in fixing our </a:t>
            </a:r>
            <a:r>
              <a:rPr lang="en-US" sz="5400" b="1">
                <a:solidFill>
                  <a:srgbClr val="FF0000"/>
                </a:solidFill>
              </a:rPr>
              <a:t>crumbling infrastructure</a:t>
            </a:r>
            <a:r>
              <a:rPr lang="en-US" sz="5400" b="1"/>
              <a:t>?</a:t>
            </a:r>
            <a:endParaRPr lang="en-US" sz="5400" b="1">
              <a:solidFill>
                <a:srgbClr val="FF0000"/>
              </a:solidFill>
            </a:endParaRPr>
          </a:p>
        </p:txBody>
      </p:sp>
      <p:sp>
        <p:nvSpPr>
          <p:cNvPr id="32771" name="TextBox 5"/>
          <p:cNvSpPr txBox="1">
            <a:spLocks noChangeArrowheads="1"/>
          </p:cNvSpPr>
          <p:nvPr/>
        </p:nvSpPr>
        <p:spPr bwMode="auto">
          <a:xfrm>
            <a:off x="228600" y="457200"/>
            <a:ext cx="4495800" cy="1077913"/>
          </a:xfrm>
          <a:prstGeom prst="rect">
            <a:avLst/>
          </a:prstGeom>
          <a:noFill/>
          <a:ln w="9525">
            <a:noFill/>
            <a:miter lim="800000"/>
            <a:headEnd/>
            <a:tailEnd/>
          </a:ln>
        </p:spPr>
        <p:txBody>
          <a:bodyPr>
            <a:spAutoFit/>
          </a:bodyPr>
          <a:lstStyle/>
          <a:p>
            <a:r>
              <a:rPr lang="en-US" sz="3200" b="1"/>
              <a:t>If we end the Bush tax cuts for the rich… </a:t>
            </a:r>
            <a:endParaRPr lang="en-US" sz="3200">
              <a:latin typeface="Calibri" pitchFamily="34" charset="0"/>
            </a:endParaRPr>
          </a:p>
        </p:txBody>
      </p:sp>
      <p:sp>
        <p:nvSpPr>
          <p:cNvPr id="7" name="TextBox 6"/>
          <p:cNvSpPr txBox="1">
            <a:spLocks noChangeArrowheads="1"/>
          </p:cNvSpPr>
          <p:nvPr/>
        </p:nvSpPr>
        <p:spPr bwMode="auto">
          <a:xfrm>
            <a:off x="5029200" y="1676400"/>
            <a:ext cx="3886200" cy="708025"/>
          </a:xfrm>
          <a:prstGeom prst="rect">
            <a:avLst/>
          </a:prstGeom>
          <a:noFill/>
          <a:ln w="9525">
            <a:noFill/>
            <a:miter lim="800000"/>
            <a:headEnd/>
            <a:tailEnd/>
          </a:ln>
        </p:spPr>
        <p:txBody>
          <a:bodyPr>
            <a:spAutoFit/>
          </a:bodyPr>
          <a:lstStyle/>
          <a:p>
            <a:r>
              <a:rPr lang="en-US" sz="4000" b="1"/>
              <a:t>A. $40 Billion</a:t>
            </a:r>
          </a:p>
        </p:txBody>
      </p:sp>
      <p:sp>
        <p:nvSpPr>
          <p:cNvPr id="8" name="TextBox 7"/>
          <p:cNvSpPr txBox="1">
            <a:spLocks noChangeArrowheads="1"/>
          </p:cNvSpPr>
          <p:nvPr/>
        </p:nvSpPr>
        <p:spPr bwMode="auto">
          <a:xfrm>
            <a:off x="5029200" y="2362200"/>
            <a:ext cx="3886200" cy="708025"/>
          </a:xfrm>
          <a:prstGeom prst="rect">
            <a:avLst/>
          </a:prstGeom>
          <a:noFill/>
          <a:ln w="9525">
            <a:noFill/>
            <a:miter lim="800000"/>
            <a:headEnd/>
            <a:tailEnd/>
          </a:ln>
        </p:spPr>
        <p:txBody>
          <a:bodyPr>
            <a:spAutoFit/>
          </a:bodyPr>
          <a:lstStyle/>
          <a:p>
            <a:r>
              <a:rPr lang="en-US" sz="4000" b="1"/>
              <a:t>B. $70 Billion</a:t>
            </a:r>
          </a:p>
        </p:txBody>
      </p:sp>
      <p:sp>
        <p:nvSpPr>
          <p:cNvPr id="9" name="TextBox 8"/>
          <p:cNvSpPr txBox="1">
            <a:spLocks noChangeArrowheads="1"/>
          </p:cNvSpPr>
          <p:nvPr/>
        </p:nvSpPr>
        <p:spPr bwMode="auto">
          <a:xfrm>
            <a:off x="5029200" y="3124200"/>
            <a:ext cx="3886200" cy="708025"/>
          </a:xfrm>
          <a:prstGeom prst="rect">
            <a:avLst/>
          </a:prstGeom>
          <a:noFill/>
          <a:ln w="9525">
            <a:noFill/>
            <a:miter lim="800000"/>
            <a:headEnd/>
            <a:tailEnd/>
          </a:ln>
        </p:spPr>
        <p:txBody>
          <a:bodyPr>
            <a:spAutoFit/>
          </a:bodyPr>
          <a:lstStyle/>
          <a:p>
            <a:r>
              <a:rPr lang="en-US" sz="4000" b="1"/>
              <a:t>C. $700 Billion</a:t>
            </a:r>
          </a:p>
        </p:txBody>
      </p:sp>
      <p:sp>
        <p:nvSpPr>
          <p:cNvPr id="10" name="TextBox 9"/>
          <p:cNvSpPr txBox="1">
            <a:spLocks noChangeArrowheads="1"/>
          </p:cNvSpPr>
          <p:nvPr/>
        </p:nvSpPr>
        <p:spPr bwMode="auto">
          <a:xfrm>
            <a:off x="5029200" y="3962400"/>
            <a:ext cx="3886200" cy="708025"/>
          </a:xfrm>
          <a:prstGeom prst="rect">
            <a:avLst/>
          </a:prstGeom>
          <a:noFill/>
          <a:ln w="9525">
            <a:noFill/>
            <a:miter lim="800000"/>
            <a:headEnd/>
            <a:tailEnd/>
          </a:ln>
        </p:spPr>
        <p:txBody>
          <a:bodyPr>
            <a:spAutoFit/>
          </a:bodyPr>
          <a:lstStyle/>
          <a:p>
            <a:r>
              <a:rPr lang="en-US" sz="4000" b="1"/>
              <a:t>D. $4 Trillion</a:t>
            </a:r>
          </a:p>
        </p:txBody>
      </p:sp>
      <p:sp>
        <p:nvSpPr>
          <p:cNvPr id="11" name="Oval 5"/>
          <p:cNvSpPr>
            <a:spLocks noChangeArrowheads="1"/>
          </p:cNvSpPr>
          <p:nvPr/>
        </p:nvSpPr>
        <p:spPr bwMode="auto">
          <a:xfrm>
            <a:off x="4953000" y="2971800"/>
            <a:ext cx="3733800" cy="10668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1+#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1+#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1+#ppt_w/2"/>
                                          </p:val>
                                        </p:tav>
                                        <p:tav tm="100000">
                                          <p:val>
                                            <p:strVal val="#ppt_x"/>
                                          </p:val>
                                        </p:tav>
                                      </p:tavLst>
                                    </p:anim>
                                    <p:anim calcmode="lin" valueType="num">
                                      <p:cBhvr additive="base">
                                        <p:cTn id="2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mph" presetSubtype="2" fill="hold" grpId="1" nodeType="clickEffect">
                                  <p:stCondLst>
                                    <p:cond delay="0"/>
                                  </p:stCondLst>
                                  <p:childTnLst>
                                    <p:animClr clrSpc="rgb" dir="cw">
                                      <p:cBhvr override="childStyle">
                                        <p:cTn id="27" dur="500" fill="hold"/>
                                        <p:tgtEl>
                                          <p:spTgt spid="8"/>
                                        </p:tgtEl>
                                        <p:attrNameLst>
                                          <p:attrName>style.color</p:attrName>
                                        </p:attrNameLst>
                                      </p:cBhvr>
                                      <p:to>
                                        <a:srgbClr val="777777"/>
                                      </p:to>
                                    </p:animClr>
                                  </p:childTnLst>
                                </p:cTn>
                              </p:par>
                              <p:par>
                                <p:cTn id="28" presetID="3" presetClass="emph" presetSubtype="2" fill="hold" grpId="1" nodeType="withEffect">
                                  <p:stCondLst>
                                    <p:cond delay="0"/>
                                  </p:stCondLst>
                                  <p:childTnLst>
                                    <p:animClr clrSpc="rgb" dir="cw">
                                      <p:cBhvr override="childStyle">
                                        <p:cTn id="29" dur="500" fill="hold"/>
                                        <p:tgtEl>
                                          <p:spTgt spid="9"/>
                                        </p:tgtEl>
                                        <p:attrNameLst>
                                          <p:attrName>style.color</p:attrName>
                                        </p:attrNameLst>
                                      </p:cBhvr>
                                      <p:to>
                                        <a:srgbClr val="FF0000"/>
                                      </p:to>
                                    </p:animClr>
                                  </p:childTnLst>
                                </p:cTn>
                              </p:par>
                              <p:par>
                                <p:cTn id="30" presetID="3" presetClass="emph" presetSubtype="2" fill="hold" grpId="1" nodeType="withEffect">
                                  <p:stCondLst>
                                    <p:cond delay="0"/>
                                  </p:stCondLst>
                                  <p:childTnLst>
                                    <p:animClr clrSpc="rgb" dir="cw">
                                      <p:cBhvr override="childStyle">
                                        <p:cTn id="31" dur="500" fill="hold"/>
                                        <p:tgtEl>
                                          <p:spTgt spid="10"/>
                                        </p:tgtEl>
                                        <p:attrNameLst>
                                          <p:attrName>style.color</p:attrName>
                                        </p:attrNameLst>
                                      </p:cBhvr>
                                      <p:to>
                                        <a:srgbClr val="777777"/>
                                      </p:to>
                                    </p:animClr>
                                  </p:childTnLst>
                                </p:cTn>
                              </p:par>
                              <p:par>
                                <p:cTn id="32" presetID="3" presetClass="emph" presetSubtype="2" fill="hold" grpId="1" nodeType="withEffect">
                                  <p:stCondLst>
                                    <p:cond delay="0"/>
                                  </p:stCondLst>
                                  <p:childTnLst>
                                    <p:animClr clrSpc="rgb" dir="cw">
                                      <p:cBhvr override="childStyle">
                                        <p:cTn id="33" dur="500" fill="hold"/>
                                        <p:tgtEl>
                                          <p:spTgt spid="7"/>
                                        </p:tgtEl>
                                        <p:attrNameLst>
                                          <p:attrName>style.color</p:attrName>
                                        </p:attrNameLst>
                                      </p:cBhvr>
                                      <p:to>
                                        <a:srgbClr val="777777"/>
                                      </p:to>
                                    </p:animClr>
                                  </p:childTnLst>
                                </p:cTn>
                              </p:par>
                              <p:par>
                                <p:cTn id="34" presetID="1"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9" grpId="0"/>
      <p:bldP spid="9" grpId="1"/>
      <p:bldP spid="10" grpId="0"/>
      <p:bldP spid="10" grpId="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Box 6"/>
          <p:cNvSpPr txBox="1">
            <a:spLocks noChangeArrowheads="1"/>
          </p:cNvSpPr>
          <p:nvPr/>
        </p:nvSpPr>
        <p:spPr bwMode="auto">
          <a:xfrm>
            <a:off x="0" y="-304800"/>
            <a:ext cx="3200400" cy="7786688"/>
          </a:xfrm>
          <a:prstGeom prst="rect">
            <a:avLst/>
          </a:prstGeom>
          <a:solidFill>
            <a:srgbClr val="FFFF00"/>
          </a:solidFill>
          <a:ln w="9525">
            <a:noFill/>
            <a:miter lim="800000"/>
            <a:headEnd/>
            <a:tailEnd/>
          </a:ln>
        </p:spPr>
        <p:txBody>
          <a:bodyPr>
            <a:spAutoFit/>
          </a:bodyPr>
          <a:lstStyle/>
          <a:p>
            <a:pPr>
              <a:lnSpc>
                <a:spcPts val="5000"/>
              </a:lnSpc>
            </a:pPr>
            <a:endParaRPr lang="en-US" sz="4400" b="1"/>
          </a:p>
          <a:p>
            <a:pPr algn="r">
              <a:lnSpc>
                <a:spcPts val="5000"/>
              </a:lnSpc>
            </a:pPr>
            <a:r>
              <a:rPr lang="en-US" sz="4400" b="1"/>
              <a:t>$700 Billion is wasted on the rich when it could be invested in our roads and bridges</a:t>
            </a:r>
          </a:p>
          <a:p>
            <a:pPr>
              <a:lnSpc>
                <a:spcPts val="5000"/>
              </a:lnSpc>
            </a:pPr>
            <a:endParaRPr lang="en-US" sz="4400" b="1"/>
          </a:p>
        </p:txBody>
      </p:sp>
      <p:pic>
        <p:nvPicPr>
          <p:cNvPr id="33794" name="Picture 7" descr="pothole083.jpg"/>
          <p:cNvPicPr>
            <a:picLocks noChangeAspect="1"/>
          </p:cNvPicPr>
          <p:nvPr/>
        </p:nvPicPr>
        <p:blipFill>
          <a:blip r:embed="rId2"/>
          <a:srcRect/>
          <a:stretch>
            <a:fillRect/>
          </a:stretch>
        </p:blipFill>
        <p:spPr bwMode="auto">
          <a:xfrm>
            <a:off x="3155950" y="0"/>
            <a:ext cx="598805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Box 4"/>
          <p:cNvSpPr txBox="1">
            <a:spLocks noChangeArrowheads="1"/>
          </p:cNvSpPr>
          <p:nvPr/>
        </p:nvSpPr>
        <p:spPr bwMode="auto">
          <a:xfrm>
            <a:off x="4419600" y="1295400"/>
            <a:ext cx="4724400" cy="4760913"/>
          </a:xfrm>
          <a:prstGeom prst="rect">
            <a:avLst/>
          </a:prstGeom>
          <a:noFill/>
          <a:ln w="9525">
            <a:noFill/>
            <a:miter lim="800000"/>
            <a:headEnd/>
            <a:tailEnd/>
          </a:ln>
        </p:spPr>
        <p:txBody>
          <a:bodyPr>
            <a:spAutoFit/>
          </a:bodyPr>
          <a:lstStyle/>
          <a:p>
            <a:pPr>
              <a:lnSpc>
                <a:spcPts val="5200"/>
              </a:lnSpc>
            </a:pPr>
            <a:r>
              <a:rPr lang="en-US" sz="5400" b="1"/>
              <a:t>How many </a:t>
            </a:r>
            <a:r>
              <a:rPr lang="en-US" sz="5400" b="1">
                <a:solidFill>
                  <a:srgbClr val="FF0000"/>
                </a:solidFill>
              </a:rPr>
              <a:t>jobs </a:t>
            </a:r>
            <a:r>
              <a:rPr lang="en-US" sz="5400" b="1"/>
              <a:t>could we create with that $700 Billion in </a:t>
            </a:r>
            <a:r>
              <a:rPr lang="en-US" sz="5400" b="1">
                <a:solidFill>
                  <a:srgbClr val="FF0000"/>
                </a:solidFill>
              </a:rPr>
              <a:t>infrastructure investment</a:t>
            </a:r>
            <a:r>
              <a:rPr lang="en-US" sz="5400" b="1"/>
              <a:t>?</a:t>
            </a:r>
            <a:endParaRPr lang="en-US" sz="2400" b="1">
              <a:solidFill>
                <a:srgbClr val="FF0000"/>
              </a:solidFill>
            </a:endParaRPr>
          </a:p>
        </p:txBody>
      </p:sp>
      <p:sp>
        <p:nvSpPr>
          <p:cNvPr id="6" name="TextBox 5"/>
          <p:cNvSpPr txBox="1">
            <a:spLocks noChangeArrowheads="1"/>
          </p:cNvSpPr>
          <p:nvPr/>
        </p:nvSpPr>
        <p:spPr bwMode="auto">
          <a:xfrm>
            <a:off x="685800" y="1676400"/>
            <a:ext cx="3886200" cy="708025"/>
          </a:xfrm>
          <a:prstGeom prst="rect">
            <a:avLst/>
          </a:prstGeom>
          <a:noFill/>
          <a:ln w="9525">
            <a:noFill/>
            <a:miter lim="800000"/>
            <a:headEnd/>
            <a:tailEnd/>
          </a:ln>
        </p:spPr>
        <p:txBody>
          <a:bodyPr>
            <a:spAutoFit/>
          </a:bodyPr>
          <a:lstStyle/>
          <a:p>
            <a:r>
              <a:rPr lang="en-US" sz="4000" b="1"/>
              <a:t>A. 50,000</a:t>
            </a:r>
          </a:p>
        </p:txBody>
      </p:sp>
      <p:sp>
        <p:nvSpPr>
          <p:cNvPr id="7" name="TextBox 6"/>
          <p:cNvSpPr txBox="1">
            <a:spLocks noChangeArrowheads="1"/>
          </p:cNvSpPr>
          <p:nvPr/>
        </p:nvSpPr>
        <p:spPr bwMode="auto">
          <a:xfrm>
            <a:off x="685800" y="2438400"/>
            <a:ext cx="3886200" cy="708025"/>
          </a:xfrm>
          <a:prstGeom prst="rect">
            <a:avLst/>
          </a:prstGeom>
          <a:noFill/>
          <a:ln w="9525">
            <a:noFill/>
            <a:miter lim="800000"/>
            <a:headEnd/>
            <a:tailEnd/>
          </a:ln>
        </p:spPr>
        <p:txBody>
          <a:bodyPr>
            <a:spAutoFit/>
          </a:bodyPr>
          <a:lstStyle/>
          <a:p>
            <a:r>
              <a:rPr lang="en-US" sz="4000" b="1"/>
              <a:t>B. 3.8 Million</a:t>
            </a:r>
          </a:p>
        </p:txBody>
      </p:sp>
      <p:sp>
        <p:nvSpPr>
          <p:cNvPr id="34820" name="TextBox 7"/>
          <p:cNvSpPr txBox="1">
            <a:spLocks noChangeArrowheads="1"/>
          </p:cNvSpPr>
          <p:nvPr/>
        </p:nvSpPr>
        <p:spPr bwMode="auto">
          <a:xfrm rot="-5400000">
            <a:off x="1092200" y="29464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a:t>
            </a:r>
          </a:p>
        </p:txBody>
      </p:sp>
      <p:sp>
        <p:nvSpPr>
          <p:cNvPr id="9" name="TextBox 8"/>
          <p:cNvSpPr txBox="1">
            <a:spLocks noChangeArrowheads="1"/>
          </p:cNvSpPr>
          <p:nvPr/>
        </p:nvSpPr>
        <p:spPr bwMode="auto">
          <a:xfrm>
            <a:off x="685800" y="3276600"/>
            <a:ext cx="3886200" cy="708025"/>
          </a:xfrm>
          <a:prstGeom prst="rect">
            <a:avLst/>
          </a:prstGeom>
          <a:noFill/>
          <a:ln w="9525">
            <a:noFill/>
            <a:miter lim="800000"/>
            <a:headEnd/>
            <a:tailEnd/>
          </a:ln>
        </p:spPr>
        <p:txBody>
          <a:bodyPr>
            <a:spAutoFit/>
          </a:bodyPr>
          <a:lstStyle/>
          <a:p>
            <a:r>
              <a:rPr lang="en-US" sz="4000" b="1"/>
              <a:t>C. 12.6 Million</a:t>
            </a:r>
          </a:p>
        </p:txBody>
      </p:sp>
      <p:sp>
        <p:nvSpPr>
          <p:cNvPr id="10" name="TextBox 9"/>
          <p:cNvSpPr txBox="1">
            <a:spLocks noChangeArrowheads="1"/>
          </p:cNvSpPr>
          <p:nvPr/>
        </p:nvSpPr>
        <p:spPr bwMode="auto">
          <a:xfrm>
            <a:off x="685800" y="4114800"/>
            <a:ext cx="3886200" cy="708025"/>
          </a:xfrm>
          <a:prstGeom prst="rect">
            <a:avLst/>
          </a:prstGeom>
          <a:noFill/>
          <a:ln w="9525">
            <a:noFill/>
            <a:miter lim="800000"/>
            <a:headEnd/>
            <a:tailEnd/>
          </a:ln>
        </p:spPr>
        <p:txBody>
          <a:bodyPr>
            <a:spAutoFit/>
          </a:bodyPr>
          <a:lstStyle/>
          <a:p>
            <a:r>
              <a:rPr lang="en-US" sz="4000" b="1"/>
              <a:t>D. 700 Billion</a:t>
            </a:r>
          </a:p>
        </p:txBody>
      </p:sp>
      <p:sp>
        <p:nvSpPr>
          <p:cNvPr id="11" name="Oval 5"/>
          <p:cNvSpPr>
            <a:spLocks noChangeArrowheads="1"/>
          </p:cNvSpPr>
          <p:nvPr/>
        </p:nvSpPr>
        <p:spPr bwMode="auto">
          <a:xfrm>
            <a:off x="609600" y="3124200"/>
            <a:ext cx="3733800" cy="10668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0-#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0-#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0-#ppt_w/2"/>
                                          </p:val>
                                        </p:tav>
                                        <p:tav tm="100000">
                                          <p:val>
                                            <p:strVal val="#ppt_x"/>
                                          </p:val>
                                        </p:tav>
                                      </p:tavLst>
                                    </p:anim>
                                    <p:anim calcmode="lin" valueType="num">
                                      <p:cBhvr additive="base">
                                        <p:cTn id="2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mph" presetSubtype="2" fill="hold" grpId="1" nodeType="clickEffect">
                                  <p:stCondLst>
                                    <p:cond delay="0"/>
                                  </p:stCondLst>
                                  <p:childTnLst>
                                    <p:animClr clrSpc="rgb" dir="cw">
                                      <p:cBhvr override="childStyle">
                                        <p:cTn id="27" dur="500" fill="hold"/>
                                        <p:tgtEl>
                                          <p:spTgt spid="6"/>
                                        </p:tgtEl>
                                        <p:attrNameLst>
                                          <p:attrName>style.color</p:attrName>
                                        </p:attrNameLst>
                                      </p:cBhvr>
                                      <p:to>
                                        <a:srgbClr val="777777"/>
                                      </p:to>
                                    </p:animClr>
                                  </p:childTnLst>
                                </p:cTn>
                              </p:par>
                              <p:par>
                                <p:cTn id="28" presetID="3" presetClass="emph" presetSubtype="2" fill="hold" grpId="1" nodeType="withEffect">
                                  <p:stCondLst>
                                    <p:cond delay="0"/>
                                  </p:stCondLst>
                                  <p:childTnLst>
                                    <p:animClr clrSpc="rgb" dir="cw">
                                      <p:cBhvr override="childStyle">
                                        <p:cTn id="29" dur="500" fill="hold"/>
                                        <p:tgtEl>
                                          <p:spTgt spid="7"/>
                                        </p:tgtEl>
                                        <p:attrNameLst>
                                          <p:attrName>style.color</p:attrName>
                                        </p:attrNameLst>
                                      </p:cBhvr>
                                      <p:to>
                                        <a:srgbClr val="777777"/>
                                      </p:to>
                                    </p:animClr>
                                  </p:childTnLst>
                                </p:cTn>
                              </p:par>
                              <p:par>
                                <p:cTn id="30" presetID="3" presetClass="emph" presetSubtype="2" fill="hold" grpId="1" nodeType="withEffect">
                                  <p:stCondLst>
                                    <p:cond delay="0"/>
                                  </p:stCondLst>
                                  <p:childTnLst>
                                    <p:animClr clrSpc="rgb" dir="cw">
                                      <p:cBhvr override="childStyle">
                                        <p:cTn id="31" dur="500" fill="hold"/>
                                        <p:tgtEl>
                                          <p:spTgt spid="9"/>
                                        </p:tgtEl>
                                        <p:attrNameLst>
                                          <p:attrName>style.color</p:attrName>
                                        </p:attrNameLst>
                                      </p:cBhvr>
                                      <p:to>
                                        <a:srgbClr val="FF0000"/>
                                      </p:to>
                                    </p:animClr>
                                  </p:childTnLst>
                                </p:cTn>
                              </p:par>
                              <p:par>
                                <p:cTn id="32" presetID="3" presetClass="emph" presetSubtype="2" fill="hold" grpId="1" nodeType="withEffect">
                                  <p:stCondLst>
                                    <p:cond delay="0"/>
                                  </p:stCondLst>
                                  <p:childTnLst>
                                    <p:animClr clrSpc="rgb" dir="cw">
                                      <p:cBhvr override="childStyle">
                                        <p:cTn id="33" dur="500" fill="hold"/>
                                        <p:tgtEl>
                                          <p:spTgt spid="10"/>
                                        </p:tgtEl>
                                        <p:attrNameLst>
                                          <p:attrName>style.color</p:attrName>
                                        </p:attrNameLst>
                                      </p:cBhvr>
                                      <p:to>
                                        <a:srgbClr val="777777"/>
                                      </p:to>
                                    </p:animClr>
                                  </p:childTnLst>
                                </p:cTn>
                              </p:par>
                              <p:par>
                                <p:cTn id="34" presetID="1"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9" grpId="0"/>
      <p:bldP spid="9" grpId="1"/>
      <p:bldP spid="10" grpId="0"/>
      <p:bldP spid="10" grpId="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95600" y="3810000"/>
            <a:ext cx="3200400" cy="1752600"/>
          </a:xfrm>
        </p:spPr>
        <p:txBody>
          <a:bodyPr rtlCol="0">
            <a:normAutofit/>
          </a:bodyPr>
          <a:lstStyle/>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r>
              <a:rPr lang="en-US" sz="3600" b="1" dirty="0" smtClean="0">
                <a:solidFill>
                  <a:schemeClr val="tx1"/>
                </a:solidFill>
                <a:latin typeface="Arial" pitchFamily="34" charset="0"/>
                <a:cs typeface="Arial" pitchFamily="34" charset="0"/>
              </a:rPr>
              <a:t>Pop Quiz</a:t>
            </a:r>
            <a:endParaRPr lang="en-US" sz="3600" b="1" dirty="0">
              <a:solidFill>
                <a:schemeClr val="tx1"/>
              </a:solidFill>
              <a:latin typeface="Arial" pitchFamily="34" charset="0"/>
              <a:cs typeface="Arial" pitchFamily="34" charset="0"/>
            </a:endParaRPr>
          </a:p>
        </p:txBody>
      </p:sp>
      <p:sp>
        <p:nvSpPr>
          <p:cNvPr id="15362" name="TextBox 4"/>
          <p:cNvSpPr txBox="1">
            <a:spLocks noChangeArrowheads="1"/>
          </p:cNvSpPr>
          <p:nvPr/>
        </p:nvSpPr>
        <p:spPr bwMode="auto">
          <a:xfrm>
            <a:off x="381000" y="3886200"/>
            <a:ext cx="8382000" cy="584200"/>
          </a:xfrm>
          <a:prstGeom prst="rect">
            <a:avLst/>
          </a:prstGeom>
          <a:noFill/>
          <a:ln w="9525">
            <a:noFill/>
            <a:miter lim="800000"/>
            <a:headEnd/>
            <a:tailEnd/>
          </a:ln>
        </p:spPr>
        <p:txBody>
          <a:bodyPr>
            <a:spAutoFit/>
          </a:bodyPr>
          <a:lstStyle/>
          <a:p>
            <a:pPr algn="ctr"/>
            <a:r>
              <a:rPr lang="en-US" sz="3200" b="1">
                <a:latin typeface="Calibri" pitchFamily="34" charset="0"/>
              </a:rPr>
              <a:t>- - - - - - - - - - - - - - - - - - - - - - - - - - - - - - - - - - - - </a:t>
            </a:r>
          </a:p>
        </p:txBody>
      </p:sp>
      <p:sp>
        <p:nvSpPr>
          <p:cNvPr id="15363" name="TextBox 6"/>
          <p:cNvSpPr txBox="1">
            <a:spLocks noChangeArrowheads="1"/>
          </p:cNvSpPr>
          <p:nvPr/>
        </p:nvSpPr>
        <p:spPr bwMode="auto">
          <a:xfrm>
            <a:off x="762000" y="1295400"/>
            <a:ext cx="7467600" cy="2554288"/>
          </a:xfrm>
          <a:prstGeom prst="rect">
            <a:avLst/>
          </a:prstGeom>
          <a:solidFill>
            <a:srgbClr val="FF0000"/>
          </a:solidFill>
          <a:ln w="9525">
            <a:noFill/>
            <a:miter lim="800000"/>
            <a:headEnd/>
            <a:tailEnd/>
          </a:ln>
        </p:spPr>
        <p:txBody>
          <a:bodyPr>
            <a:spAutoFit/>
          </a:bodyPr>
          <a:lstStyle/>
          <a:p>
            <a:pPr algn="ctr"/>
            <a:r>
              <a:rPr lang="en-US" sz="8000" b="1"/>
              <a:t>Who Broke the Economy 2.0</a:t>
            </a:r>
            <a:endParaRPr lang="en-US" sz="8000">
              <a:latin typeface="Calibri"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3" descr="bush-tax-cuts.jpg"/>
          <p:cNvPicPr>
            <a:picLocks noChangeAspect="1"/>
          </p:cNvPicPr>
          <p:nvPr/>
        </p:nvPicPr>
        <p:blipFill>
          <a:blip r:embed="rId2"/>
          <a:srcRect/>
          <a:stretch>
            <a:fillRect/>
          </a:stretch>
        </p:blipFill>
        <p:spPr bwMode="auto">
          <a:xfrm>
            <a:off x="0" y="0"/>
            <a:ext cx="6497638" cy="6858000"/>
          </a:xfrm>
          <a:prstGeom prst="rect">
            <a:avLst/>
          </a:prstGeom>
          <a:noFill/>
          <a:ln w="9525">
            <a:noFill/>
            <a:miter lim="800000"/>
            <a:headEnd/>
            <a:tailEnd/>
          </a:ln>
        </p:spPr>
      </p:pic>
      <p:sp>
        <p:nvSpPr>
          <p:cNvPr id="7" name="TextBox 6"/>
          <p:cNvSpPr txBox="1"/>
          <p:nvPr/>
        </p:nvSpPr>
        <p:spPr>
          <a:xfrm>
            <a:off x="5943600" y="-533400"/>
            <a:ext cx="3200400" cy="7391400"/>
          </a:xfrm>
          <a:prstGeom prst="rect">
            <a:avLst/>
          </a:prstGeom>
          <a:solidFill>
            <a:schemeClr val="accent1">
              <a:lumMod val="60000"/>
              <a:lumOff val="40000"/>
            </a:schemeClr>
          </a:solidFill>
        </p:spPr>
        <p:txBody>
          <a:bodyPr>
            <a:spAutoFit/>
          </a:bodyPr>
          <a:lstStyle/>
          <a:p>
            <a:pPr fontAlgn="auto">
              <a:spcBef>
                <a:spcPts val="0"/>
              </a:spcBef>
              <a:spcAft>
                <a:spcPts val="0"/>
              </a:spcAft>
              <a:defRPr/>
            </a:pPr>
            <a:endParaRPr lang="en-US" sz="4400" b="1" dirty="0">
              <a:latin typeface="Arial"/>
              <a:cs typeface="Arial"/>
            </a:endParaRPr>
          </a:p>
          <a:p>
            <a:pPr fontAlgn="auto">
              <a:lnSpc>
                <a:spcPts val="5000"/>
              </a:lnSpc>
              <a:spcBef>
                <a:spcPts val="0"/>
              </a:spcBef>
              <a:spcAft>
                <a:spcPts val="0"/>
              </a:spcAft>
              <a:defRPr/>
            </a:pPr>
            <a:r>
              <a:rPr lang="en-US" sz="4400" b="1" dirty="0">
                <a:latin typeface="Arial"/>
                <a:cs typeface="Arial"/>
              </a:rPr>
              <a:t>12.6 Million </a:t>
            </a:r>
            <a:r>
              <a:rPr lang="en-US" sz="4400" b="1" dirty="0">
                <a:solidFill>
                  <a:srgbClr val="008000"/>
                </a:solidFill>
                <a:latin typeface="Arial"/>
                <a:cs typeface="Arial"/>
              </a:rPr>
              <a:t>jobs</a:t>
            </a:r>
            <a:r>
              <a:rPr lang="en-US" sz="4400" b="1" dirty="0">
                <a:latin typeface="Arial"/>
                <a:cs typeface="Arial"/>
              </a:rPr>
              <a:t> could be created...      </a:t>
            </a:r>
          </a:p>
          <a:p>
            <a:pPr fontAlgn="auto">
              <a:lnSpc>
                <a:spcPts val="5000"/>
              </a:lnSpc>
              <a:spcBef>
                <a:spcPts val="0"/>
              </a:spcBef>
              <a:spcAft>
                <a:spcPts val="0"/>
              </a:spcAft>
              <a:defRPr/>
            </a:pPr>
            <a:endParaRPr lang="en-US" sz="2000" b="1" dirty="0">
              <a:latin typeface="Arial"/>
              <a:cs typeface="Arial"/>
            </a:endParaRPr>
          </a:p>
          <a:p>
            <a:pPr fontAlgn="auto">
              <a:lnSpc>
                <a:spcPts val="5000"/>
              </a:lnSpc>
              <a:spcBef>
                <a:spcPts val="0"/>
              </a:spcBef>
              <a:spcAft>
                <a:spcPts val="0"/>
              </a:spcAft>
              <a:defRPr/>
            </a:pPr>
            <a:r>
              <a:rPr lang="en-US" sz="4400" b="1" dirty="0">
                <a:latin typeface="Arial"/>
                <a:cs typeface="Arial"/>
              </a:rPr>
              <a:t>if we </a:t>
            </a:r>
            <a:r>
              <a:rPr lang="en-US" sz="4400" b="1" dirty="0">
                <a:solidFill>
                  <a:srgbClr val="008000"/>
                </a:solidFill>
                <a:latin typeface="Arial"/>
                <a:cs typeface="Arial"/>
              </a:rPr>
              <a:t>ended the Bush tax cuts </a:t>
            </a:r>
            <a:r>
              <a:rPr lang="en-US" sz="4400" b="1" dirty="0">
                <a:latin typeface="Arial"/>
                <a:cs typeface="Arial"/>
              </a:rPr>
              <a:t>for the rich.</a:t>
            </a:r>
          </a:p>
        </p:txBody>
      </p:sp>
      <p:sp>
        <p:nvSpPr>
          <p:cNvPr id="5" name="TextBox 4"/>
          <p:cNvSpPr txBox="1">
            <a:spLocks noChangeArrowheads="1"/>
          </p:cNvSpPr>
          <p:nvPr/>
        </p:nvSpPr>
        <p:spPr bwMode="auto">
          <a:xfrm rot="-4623983">
            <a:off x="2479675" y="1557338"/>
            <a:ext cx="1062038" cy="461962"/>
          </a:xfrm>
          <a:prstGeom prst="rect">
            <a:avLst/>
          </a:prstGeom>
          <a:noFill/>
          <a:ln w="9525">
            <a:noFill/>
            <a:miter lim="800000"/>
            <a:headEnd/>
            <a:tailEnd/>
          </a:ln>
        </p:spPr>
        <p:txBody>
          <a:bodyPr>
            <a:spAutoFit/>
          </a:bodyPr>
          <a:lstStyle/>
          <a:p>
            <a:r>
              <a:rPr lang="en-US" sz="2400" b="1">
                <a:solidFill>
                  <a:srgbClr val="008000"/>
                </a:solidFill>
              </a:rPr>
              <a:t>jobs</a:t>
            </a:r>
          </a:p>
        </p:txBody>
      </p:sp>
      <p:sp>
        <p:nvSpPr>
          <p:cNvPr id="9" name="TextBox 8"/>
          <p:cNvSpPr txBox="1">
            <a:spLocks noChangeArrowheads="1"/>
          </p:cNvSpPr>
          <p:nvPr/>
        </p:nvSpPr>
        <p:spPr bwMode="auto">
          <a:xfrm rot="-3589745">
            <a:off x="3288507" y="2172493"/>
            <a:ext cx="1060450" cy="461963"/>
          </a:xfrm>
          <a:prstGeom prst="rect">
            <a:avLst/>
          </a:prstGeom>
          <a:noFill/>
          <a:ln w="9525">
            <a:noFill/>
            <a:miter lim="800000"/>
            <a:headEnd/>
            <a:tailEnd/>
          </a:ln>
        </p:spPr>
        <p:txBody>
          <a:bodyPr>
            <a:spAutoFit/>
          </a:bodyPr>
          <a:lstStyle/>
          <a:p>
            <a:r>
              <a:rPr lang="en-US" sz="2400" b="1">
                <a:solidFill>
                  <a:srgbClr val="008000"/>
                </a:solidFill>
              </a:rPr>
              <a:t>jobs</a:t>
            </a:r>
          </a:p>
        </p:txBody>
      </p:sp>
      <p:sp>
        <p:nvSpPr>
          <p:cNvPr id="10" name="TextBox 9"/>
          <p:cNvSpPr txBox="1">
            <a:spLocks noChangeArrowheads="1"/>
          </p:cNvSpPr>
          <p:nvPr/>
        </p:nvSpPr>
        <p:spPr bwMode="auto">
          <a:xfrm rot="-3034990">
            <a:off x="3794125" y="2916238"/>
            <a:ext cx="1062038" cy="461962"/>
          </a:xfrm>
          <a:prstGeom prst="rect">
            <a:avLst/>
          </a:prstGeom>
          <a:noFill/>
          <a:ln w="9525">
            <a:noFill/>
            <a:miter lim="800000"/>
            <a:headEnd/>
            <a:tailEnd/>
          </a:ln>
        </p:spPr>
        <p:txBody>
          <a:bodyPr>
            <a:spAutoFit/>
          </a:bodyPr>
          <a:lstStyle/>
          <a:p>
            <a:r>
              <a:rPr lang="en-US" sz="2400" b="1">
                <a:solidFill>
                  <a:srgbClr val="008000"/>
                </a:solidFill>
              </a:rPr>
              <a:t>jobs</a:t>
            </a:r>
          </a:p>
        </p:txBody>
      </p:sp>
      <p:sp>
        <p:nvSpPr>
          <p:cNvPr id="11" name="TextBox 10"/>
          <p:cNvSpPr txBox="1">
            <a:spLocks noChangeArrowheads="1"/>
          </p:cNvSpPr>
          <p:nvPr/>
        </p:nvSpPr>
        <p:spPr bwMode="auto">
          <a:xfrm rot="-2429202">
            <a:off x="4005263" y="3662363"/>
            <a:ext cx="1125537" cy="461962"/>
          </a:xfrm>
          <a:prstGeom prst="rect">
            <a:avLst/>
          </a:prstGeom>
          <a:noFill/>
          <a:ln w="9525">
            <a:noFill/>
            <a:miter lim="800000"/>
            <a:headEnd/>
            <a:tailEnd/>
          </a:ln>
        </p:spPr>
        <p:txBody>
          <a:bodyPr>
            <a:spAutoFit/>
          </a:bodyPr>
          <a:lstStyle/>
          <a:p>
            <a:r>
              <a:rPr lang="en-US" sz="2400" b="1">
                <a:solidFill>
                  <a:srgbClr val="008000"/>
                </a:solidFill>
              </a:rPr>
              <a:t>jobs</a:t>
            </a:r>
          </a:p>
        </p:txBody>
      </p:sp>
      <p:sp>
        <p:nvSpPr>
          <p:cNvPr id="12" name="TextBox 11"/>
          <p:cNvSpPr txBox="1">
            <a:spLocks noChangeArrowheads="1"/>
          </p:cNvSpPr>
          <p:nvPr/>
        </p:nvSpPr>
        <p:spPr bwMode="auto">
          <a:xfrm rot="-2158030">
            <a:off x="4378325" y="4230688"/>
            <a:ext cx="1060450" cy="460375"/>
          </a:xfrm>
          <a:prstGeom prst="rect">
            <a:avLst/>
          </a:prstGeom>
          <a:noFill/>
          <a:ln w="9525">
            <a:noFill/>
            <a:miter lim="800000"/>
            <a:headEnd/>
            <a:tailEnd/>
          </a:ln>
        </p:spPr>
        <p:txBody>
          <a:bodyPr>
            <a:spAutoFit/>
          </a:bodyPr>
          <a:lstStyle/>
          <a:p>
            <a:r>
              <a:rPr lang="en-US" sz="2400" b="1">
                <a:solidFill>
                  <a:srgbClr val="008000"/>
                </a:solidFill>
              </a:rPr>
              <a:t>jobs</a:t>
            </a:r>
          </a:p>
        </p:txBody>
      </p:sp>
      <p:sp>
        <p:nvSpPr>
          <p:cNvPr id="13" name="TextBox 12"/>
          <p:cNvSpPr txBox="1">
            <a:spLocks noChangeArrowheads="1"/>
          </p:cNvSpPr>
          <p:nvPr/>
        </p:nvSpPr>
        <p:spPr bwMode="auto">
          <a:xfrm rot="4634202">
            <a:off x="878682" y="2166143"/>
            <a:ext cx="1060450" cy="461963"/>
          </a:xfrm>
          <a:prstGeom prst="rect">
            <a:avLst/>
          </a:prstGeom>
          <a:noFill/>
          <a:ln w="9525">
            <a:noFill/>
            <a:miter lim="800000"/>
            <a:headEnd/>
            <a:tailEnd/>
          </a:ln>
        </p:spPr>
        <p:txBody>
          <a:bodyPr>
            <a:spAutoFit/>
          </a:bodyPr>
          <a:lstStyle/>
          <a:p>
            <a:r>
              <a:rPr lang="en-US" sz="2400" b="1">
                <a:solidFill>
                  <a:srgbClr val="008000"/>
                </a:solidFill>
              </a:rPr>
              <a:t>jobs</a:t>
            </a:r>
          </a:p>
        </p:txBody>
      </p:sp>
      <p:sp>
        <p:nvSpPr>
          <p:cNvPr id="14" name="TextBox 13"/>
          <p:cNvSpPr txBox="1">
            <a:spLocks noChangeArrowheads="1"/>
          </p:cNvSpPr>
          <p:nvPr/>
        </p:nvSpPr>
        <p:spPr bwMode="auto">
          <a:xfrm rot="4066543">
            <a:off x="340519" y="2634456"/>
            <a:ext cx="1062038" cy="460375"/>
          </a:xfrm>
          <a:prstGeom prst="rect">
            <a:avLst/>
          </a:prstGeom>
          <a:noFill/>
          <a:ln w="9525">
            <a:noFill/>
            <a:miter lim="800000"/>
            <a:headEnd/>
            <a:tailEnd/>
          </a:ln>
        </p:spPr>
        <p:txBody>
          <a:bodyPr>
            <a:spAutoFit/>
          </a:bodyPr>
          <a:lstStyle/>
          <a:p>
            <a:r>
              <a:rPr lang="en-US" sz="2400" b="1">
                <a:solidFill>
                  <a:srgbClr val="008000"/>
                </a:solidFill>
              </a:rPr>
              <a:t>jobs</a:t>
            </a:r>
          </a:p>
        </p:txBody>
      </p:sp>
      <p:sp>
        <p:nvSpPr>
          <p:cNvPr id="15" name="TextBox 14"/>
          <p:cNvSpPr txBox="1">
            <a:spLocks noChangeArrowheads="1"/>
          </p:cNvSpPr>
          <p:nvPr/>
        </p:nvSpPr>
        <p:spPr bwMode="auto">
          <a:xfrm rot="3452264">
            <a:off x="-50799" y="3465512"/>
            <a:ext cx="1060450" cy="460375"/>
          </a:xfrm>
          <a:prstGeom prst="rect">
            <a:avLst/>
          </a:prstGeom>
          <a:noFill/>
          <a:ln w="9525">
            <a:noFill/>
            <a:miter lim="800000"/>
            <a:headEnd/>
            <a:tailEnd/>
          </a:ln>
        </p:spPr>
        <p:txBody>
          <a:bodyPr>
            <a:spAutoFit/>
          </a:bodyPr>
          <a:lstStyle/>
          <a:p>
            <a:r>
              <a:rPr lang="en-US" sz="2400" b="1">
                <a:solidFill>
                  <a:srgbClr val="008000"/>
                </a:solidFill>
              </a:rPr>
              <a:t>jobs</a:t>
            </a:r>
          </a:p>
        </p:txBody>
      </p:sp>
      <p:sp>
        <p:nvSpPr>
          <p:cNvPr id="16" name="TextBox 15"/>
          <p:cNvSpPr txBox="1">
            <a:spLocks noChangeArrowheads="1"/>
          </p:cNvSpPr>
          <p:nvPr/>
        </p:nvSpPr>
        <p:spPr bwMode="auto">
          <a:xfrm rot="-4623983">
            <a:off x="2581275" y="428625"/>
            <a:ext cx="1346200" cy="584200"/>
          </a:xfrm>
          <a:prstGeom prst="rect">
            <a:avLst/>
          </a:prstGeom>
          <a:noFill/>
          <a:ln w="9525">
            <a:noFill/>
            <a:miter lim="800000"/>
            <a:headEnd/>
            <a:tailEnd/>
          </a:ln>
        </p:spPr>
        <p:txBody>
          <a:bodyPr>
            <a:spAutoFit/>
          </a:bodyPr>
          <a:lstStyle/>
          <a:p>
            <a:r>
              <a:rPr lang="en-US" sz="3200" b="1">
                <a:solidFill>
                  <a:srgbClr val="008000"/>
                </a:solidFill>
              </a:rPr>
              <a:t>jobs</a:t>
            </a:r>
          </a:p>
        </p:txBody>
      </p:sp>
      <p:sp>
        <p:nvSpPr>
          <p:cNvPr id="17" name="TextBox 16"/>
          <p:cNvSpPr txBox="1">
            <a:spLocks noChangeArrowheads="1"/>
          </p:cNvSpPr>
          <p:nvPr/>
        </p:nvSpPr>
        <p:spPr bwMode="auto">
          <a:xfrm rot="-3705800">
            <a:off x="3648075" y="1038225"/>
            <a:ext cx="1346200" cy="584200"/>
          </a:xfrm>
          <a:prstGeom prst="rect">
            <a:avLst/>
          </a:prstGeom>
          <a:noFill/>
          <a:ln w="9525">
            <a:noFill/>
            <a:miter lim="800000"/>
            <a:headEnd/>
            <a:tailEnd/>
          </a:ln>
        </p:spPr>
        <p:txBody>
          <a:bodyPr>
            <a:spAutoFit/>
          </a:bodyPr>
          <a:lstStyle/>
          <a:p>
            <a:r>
              <a:rPr lang="en-US" sz="3200" b="1">
                <a:solidFill>
                  <a:srgbClr val="008000"/>
                </a:solidFill>
              </a:rPr>
              <a:t>jobs</a:t>
            </a:r>
          </a:p>
        </p:txBody>
      </p:sp>
      <p:sp>
        <p:nvSpPr>
          <p:cNvPr id="18" name="TextBox 17"/>
          <p:cNvSpPr txBox="1">
            <a:spLocks noChangeArrowheads="1"/>
          </p:cNvSpPr>
          <p:nvPr/>
        </p:nvSpPr>
        <p:spPr bwMode="auto">
          <a:xfrm rot="-2853438">
            <a:off x="4264819" y="1924844"/>
            <a:ext cx="1344612" cy="584200"/>
          </a:xfrm>
          <a:prstGeom prst="rect">
            <a:avLst/>
          </a:prstGeom>
          <a:noFill/>
          <a:ln w="9525">
            <a:noFill/>
            <a:miter lim="800000"/>
            <a:headEnd/>
            <a:tailEnd/>
          </a:ln>
        </p:spPr>
        <p:txBody>
          <a:bodyPr>
            <a:spAutoFit/>
          </a:bodyPr>
          <a:lstStyle/>
          <a:p>
            <a:r>
              <a:rPr lang="en-US" sz="3200" b="1">
                <a:solidFill>
                  <a:srgbClr val="008000"/>
                </a:solidFill>
              </a:rPr>
              <a:t>jobs</a:t>
            </a:r>
          </a:p>
        </p:txBody>
      </p:sp>
      <p:sp>
        <p:nvSpPr>
          <p:cNvPr id="19" name="TextBox 18"/>
          <p:cNvSpPr txBox="1">
            <a:spLocks noChangeArrowheads="1"/>
          </p:cNvSpPr>
          <p:nvPr/>
        </p:nvSpPr>
        <p:spPr bwMode="auto">
          <a:xfrm rot="-2445811">
            <a:off x="4676775" y="2882900"/>
            <a:ext cx="1344613" cy="584200"/>
          </a:xfrm>
          <a:prstGeom prst="rect">
            <a:avLst/>
          </a:prstGeom>
          <a:noFill/>
          <a:ln w="9525">
            <a:noFill/>
            <a:miter lim="800000"/>
            <a:headEnd/>
            <a:tailEnd/>
          </a:ln>
        </p:spPr>
        <p:txBody>
          <a:bodyPr>
            <a:spAutoFit/>
          </a:bodyPr>
          <a:lstStyle/>
          <a:p>
            <a:r>
              <a:rPr lang="en-US" sz="3200" b="1">
                <a:solidFill>
                  <a:srgbClr val="008000"/>
                </a:solidFill>
              </a:rPr>
              <a:t>jobs</a:t>
            </a:r>
          </a:p>
        </p:txBody>
      </p:sp>
      <p:sp>
        <p:nvSpPr>
          <p:cNvPr id="20" name="TextBox 19"/>
          <p:cNvSpPr txBox="1">
            <a:spLocks noChangeArrowheads="1"/>
          </p:cNvSpPr>
          <p:nvPr/>
        </p:nvSpPr>
        <p:spPr bwMode="auto">
          <a:xfrm rot="-2501537">
            <a:off x="4900613" y="3497263"/>
            <a:ext cx="1344612" cy="584200"/>
          </a:xfrm>
          <a:prstGeom prst="rect">
            <a:avLst/>
          </a:prstGeom>
          <a:noFill/>
          <a:ln w="9525">
            <a:noFill/>
            <a:miter lim="800000"/>
            <a:headEnd/>
            <a:tailEnd/>
          </a:ln>
        </p:spPr>
        <p:txBody>
          <a:bodyPr>
            <a:spAutoFit/>
          </a:bodyPr>
          <a:lstStyle/>
          <a:p>
            <a:r>
              <a:rPr lang="en-US" sz="3200" b="1">
                <a:solidFill>
                  <a:srgbClr val="008000"/>
                </a:solidFill>
              </a:rPr>
              <a:t>jobs</a:t>
            </a:r>
          </a:p>
        </p:txBody>
      </p:sp>
      <p:sp>
        <p:nvSpPr>
          <p:cNvPr id="21" name="TextBox 20"/>
          <p:cNvSpPr txBox="1">
            <a:spLocks noChangeArrowheads="1"/>
          </p:cNvSpPr>
          <p:nvPr/>
        </p:nvSpPr>
        <p:spPr bwMode="auto">
          <a:xfrm rot="4482446">
            <a:off x="601663" y="1125538"/>
            <a:ext cx="1200150" cy="584200"/>
          </a:xfrm>
          <a:prstGeom prst="rect">
            <a:avLst/>
          </a:prstGeom>
          <a:noFill/>
          <a:ln w="9525">
            <a:noFill/>
            <a:miter lim="800000"/>
            <a:headEnd/>
            <a:tailEnd/>
          </a:ln>
        </p:spPr>
        <p:txBody>
          <a:bodyPr>
            <a:spAutoFit/>
          </a:bodyPr>
          <a:lstStyle/>
          <a:p>
            <a:r>
              <a:rPr lang="en-US" sz="3200" b="1">
                <a:solidFill>
                  <a:srgbClr val="008000"/>
                </a:solidFill>
              </a:rPr>
              <a:t>jobs</a:t>
            </a:r>
          </a:p>
        </p:txBody>
      </p:sp>
      <p:sp>
        <p:nvSpPr>
          <p:cNvPr id="22" name="TextBox 21"/>
          <p:cNvSpPr txBox="1">
            <a:spLocks noChangeArrowheads="1"/>
          </p:cNvSpPr>
          <p:nvPr/>
        </p:nvSpPr>
        <p:spPr bwMode="auto">
          <a:xfrm rot="3852151">
            <a:off x="-116682" y="1888332"/>
            <a:ext cx="1344613" cy="584200"/>
          </a:xfrm>
          <a:prstGeom prst="rect">
            <a:avLst/>
          </a:prstGeom>
          <a:noFill/>
          <a:ln w="9525">
            <a:noFill/>
            <a:miter lim="800000"/>
            <a:headEnd/>
            <a:tailEnd/>
          </a:ln>
        </p:spPr>
        <p:txBody>
          <a:bodyPr>
            <a:spAutoFit/>
          </a:bodyPr>
          <a:lstStyle/>
          <a:p>
            <a:r>
              <a:rPr lang="en-US" sz="3200" b="1">
                <a:solidFill>
                  <a:srgbClr val="008000"/>
                </a:solidFill>
              </a:rPr>
              <a:t>jobs</a:t>
            </a:r>
          </a:p>
        </p:txBody>
      </p:sp>
      <p:sp>
        <p:nvSpPr>
          <p:cNvPr id="23" name="TextBox 22"/>
          <p:cNvSpPr txBox="1">
            <a:spLocks noChangeArrowheads="1"/>
          </p:cNvSpPr>
          <p:nvPr/>
        </p:nvSpPr>
        <p:spPr bwMode="auto">
          <a:xfrm rot="5063923">
            <a:off x="1514475" y="428625"/>
            <a:ext cx="1346200" cy="584200"/>
          </a:xfrm>
          <a:prstGeom prst="rect">
            <a:avLst/>
          </a:prstGeom>
          <a:noFill/>
          <a:ln w="9525">
            <a:noFill/>
            <a:miter lim="800000"/>
            <a:headEnd/>
            <a:tailEnd/>
          </a:ln>
        </p:spPr>
        <p:txBody>
          <a:bodyPr>
            <a:spAutoFit/>
          </a:bodyPr>
          <a:lstStyle/>
          <a:p>
            <a:r>
              <a:rPr lang="en-US" sz="3200" b="1">
                <a:solidFill>
                  <a:srgbClr val="008000"/>
                </a:solidFill>
              </a:rPr>
              <a:t>jobs</a:t>
            </a:r>
          </a:p>
        </p:txBody>
      </p:sp>
      <p:sp>
        <p:nvSpPr>
          <p:cNvPr id="24" name="TextBox 23"/>
          <p:cNvSpPr txBox="1">
            <a:spLocks noChangeArrowheads="1"/>
          </p:cNvSpPr>
          <p:nvPr/>
        </p:nvSpPr>
        <p:spPr bwMode="auto">
          <a:xfrm rot="-3705800">
            <a:off x="4072731" y="24606"/>
            <a:ext cx="1344613" cy="708025"/>
          </a:xfrm>
          <a:prstGeom prst="rect">
            <a:avLst/>
          </a:prstGeom>
          <a:noFill/>
          <a:ln w="9525">
            <a:noFill/>
            <a:miter lim="800000"/>
            <a:headEnd/>
            <a:tailEnd/>
          </a:ln>
        </p:spPr>
        <p:txBody>
          <a:bodyPr>
            <a:spAutoFit/>
          </a:bodyPr>
          <a:lstStyle/>
          <a:p>
            <a:r>
              <a:rPr lang="en-US" sz="4000" b="1">
                <a:solidFill>
                  <a:srgbClr val="008000"/>
                </a:solidFill>
              </a:rPr>
              <a:t>jobs</a:t>
            </a:r>
          </a:p>
        </p:txBody>
      </p:sp>
      <p:sp>
        <p:nvSpPr>
          <p:cNvPr id="25" name="TextBox 24"/>
          <p:cNvSpPr txBox="1">
            <a:spLocks noChangeArrowheads="1"/>
          </p:cNvSpPr>
          <p:nvPr/>
        </p:nvSpPr>
        <p:spPr bwMode="auto">
          <a:xfrm rot="-3067287">
            <a:off x="4825206" y="1077119"/>
            <a:ext cx="1344613" cy="708025"/>
          </a:xfrm>
          <a:prstGeom prst="rect">
            <a:avLst/>
          </a:prstGeom>
          <a:noFill/>
          <a:ln w="9525">
            <a:noFill/>
            <a:miter lim="800000"/>
            <a:headEnd/>
            <a:tailEnd/>
          </a:ln>
        </p:spPr>
        <p:txBody>
          <a:bodyPr>
            <a:spAutoFit/>
          </a:bodyPr>
          <a:lstStyle/>
          <a:p>
            <a:r>
              <a:rPr lang="en-US" sz="4000" b="1">
                <a:solidFill>
                  <a:srgbClr val="008000"/>
                </a:solidFill>
              </a:rPr>
              <a:t>jobs</a:t>
            </a:r>
          </a:p>
        </p:txBody>
      </p:sp>
      <p:sp>
        <p:nvSpPr>
          <p:cNvPr id="26" name="TextBox 25"/>
          <p:cNvSpPr txBox="1">
            <a:spLocks noChangeArrowheads="1"/>
          </p:cNvSpPr>
          <p:nvPr/>
        </p:nvSpPr>
        <p:spPr bwMode="auto">
          <a:xfrm rot="-4709567">
            <a:off x="2759869" y="-597694"/>
            <a:ext cx="1344613" cy="708025"/>
          </a:xfrm>
          <a:prstGeom prst="rect">
            <a:avLst/>
          </a:prstGeom>
          <a:noFill/>
          <a:ln w="9525">
            <a:noFill/>
            <a:miter lim="800000"/>
            <a:headEnd/>
            <a:tailEnd/>
          </a:ln>
        </p:spPr>
        <p:txBody>
          <a:bodyPr>
            <a:spAutoFit/>
          </a:bodyPr>
          <a:lstStyle/>
          <a:p>
            <a:r>
              <a:rPr lang="en-US" sz="4000" b="1">
                <a:solidFill>
                  <a:srgbClr val="008000"/>
                </a:solidFill>
              </a:rPr>
              <a:t>jobs</a:t>
            </a:r>
          </a:p>
        </p:txBody>
      </p:sp>
      <p:sp>
        <p:nvSpPr>
          <p:cNvPr id="27" name="TextBox 26"/>
          <p:cNvSpPr txBox="1">
            <a:spLocks noChangeArrowheads="1"/>
          </p:cNvSpPr>
          <p:nvPr/>
        </p:nvSpPr>
        <p:spPr bwMode="auto">
          <a:xfrm rot="4334106">
            <a:off x="251619" y="13494"/>
            <a:ext cx="1344613" cy="708025"/>
          </a:xfrm>
          <a:prstGeom prst="rect">
            <a:avLst/>
          </a:prstGeom>
          <a:noFill/>
          <a:ln w="9525">
            <a:noFill/>
            <a:miter lim="800000"/>
            <a:headEnd/>
            <a:tailEnd/>
          </a:ln>
        </p:spPr>
        <p:txBody>
          <a:bodyPr>
            <a:spAutoFit/>
          </a:bodyPr>
          <a:lstStyle/>
          <a:p>
            <a:r>
              <a:rPr lang="en-US" sz="4000" b="1">
                <a:solidFill>
                  <a:srgbClr val="008000"/>
                </a:solidFill>
              </a:rPr>
              <a:t>jobs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Box 3"/>
          <p:cNvSpPr txBox="1">
            <a:spLocks noChangeArrowheads="1"/>
          </p:cNvSpPr>
          <p:nvPr/>
        </p:nvSpPr>
        <p:spPr bwMode="auto">
          <a:xfrm rot="-5400000">
            <a:off x="1244600" y="29464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a:t>
            </a:r>
          </a:p>
        </p:txBody>
      </p:sp>
      <p:sp>
        <p:nvSpPr>
          <p:cNvPr id="36866" name="TextBox 4"/>
          <p:cNvSpPr txBox="1">
            <a:spLocks noChangeArrowheads="1"/>
          </p:cNvSpPr>
          <p:nvPr/>
        </p:nvSpPr>
        <p:spPr bwMode="auto">
          <a:xfrm>
            <a:off x="228600" y="457200"/>
            <a:ext cx="4648200" cy="5516563"/>
          </a:xfrm>
          <a:prstGeom prst="rect">
            <a:avLst/>
          </a:prstGeom>
          <a:noFill/>
          <a:ln w="9525">
            <a:noFill/>
            <a:miter lim="800000"/>
            <a:headEnd/>
            <a:tailEnd/>
          </a:ln>
        </p:spPr>
        <p:txBody>
          <a:bodyPr>
            <a:spAutoFit/>
          </a:bodyPr>
          <a:lstStyle/>
          <a:p>
            <a:pPr>
              <a:lnSpc>
                <a:spcPts val="4700"/>
              </a:lnSpc>
            </a:pPr>
            <a:r>
              <a:rPr lang="en-US" sz="4800" b="1"/>
              <a:t>Which president did the most to </a:t>
            </a:r>
            <a:r>
              <a:rPr lang="en-US" sz="4800" b="1">
                <a:solidFill>
                  <a:srgbClr val="FF0000"/>
                </a:solidFill>
              </a:rPr>
              <a:t>deregulate investment banks</a:t>
            </a:r>
            <a:r>
              <a:rPr lang="en-US" sz="4800" b="1"/>
              <a:t>, enabling them to </a:t>
            </a:r>
            <a:r>
              <a:rPr lang="en-US" sz="4800" b="1">
                <a:solidFill>
                  <a:srgbClr val="FF0000"/>
                </a:solidFill>
              </a:rPr>
              <a:t>crash the economy? </a:t>
            </a:r>
          </a:p>
        </p:txBody>
      </p:sp>
      <p:sp>
        <p:nvSpPr>
          <p:cNvPr id="7" name="TextBox 6"/>
          <p:cNvSpPr txBox="1">
            <a:spLocks noChangeArrowheads="1"/>
          </p:cNvSpPr>
          <p:nvPr/>
        </p:nvSpPr>
        <p:spPr bwMode="auto">
          <a:xfrm>
            <a:off x="4572000" y="1676400"/>
            <a:ext cx="4572000" cy="646113"/>
          </a:xfrm>
          <a:prstGeom prst="rect">
            <a:avLst/>
          </a:prstGeom>
          <a:noFill/>
          <a:ln w="9525">
            <a:noFill/>
            <a:miter lim="800000"/>
            <a:headEnd/>
            <a:tailEnd/>
          </a:ln>
        </p:spPr>
        <p:txBody>
          <a:bodyPr>
            <a:spAutoFit/>
          </a:bodyPr>
          <a:lstStyle/>
          <a:p>
            <a:r>
              <a:rPr lang="en-US" sz="3600" b="1"/>
              <a:t>A. George W. Bush</a:t>
            </a:r>
          </a:p>
        </p:txBody>
      </p:sp>
      <p:sp>
        <p:nvSpPr>
          <p:cNvPr id="8" name="TextBox 7"/>
          <p:cNvSpPr txBox="1">
            <a:spLocks noChangeArrowheads="1"/>
          </p:cNvSpPr>
          <p:nvPr/>
        </p:nvSpPr>
        <p:spPr bwMode="auto">
          <a:xfrm>
            <a:off x="4572000" y="2362200"/>
            <a:ext cx="4114800" cy="646113"/>
          </a:xfrm>
          <a:prstGeom prst="rect">
            <a:avLst/>
          </a:prstGeom>
          <a:noFill/>
          <a:ln w="9525">
            <a:noFill/>
            <a:miter lim="800000"/>
            <a:headEnd/>
            <a:tailEnd/>
          </a:ln>
        </p:spPr>
        <p:txBody>
          <a:bodyPr>
            <a:spAutoFit/>
          </a:bodyPr>
          <a:lstStyle/>
          <a:p>
            <a:r>
              <a:rPr lang="en-US" sz="3600" b="1"/>
              <a:t>B. Ronald Reagan</a:t>
            </a:r>
          </a:p>
        </p:txBody>
      </p:sp>
      <p:sp>
        <p:nvSpPr>
          <p:cNvPr id="9" name="TextBox 8"/>
          <p:cNvSpPr txBox="1">
            <a:spLocks noChangeArrowheads="1"/>
          </p:cNvSpPr>
          <p:nvPr/>
        </p:nvSpPr>
        <p:spPr bwMode="auto">
          <a:xfrm>
            <a:off x="4572000" y="3048000"/>
            <a:ext cx="4572000" cy="646113"/>
          </a:xfrm>
          <a:prstGeom prst="rect">
            <a:avLst/>
          </a:prstGeom>
          <a:noFill/>
          <a:ln w="9525">
            <a:noFill/>
            <a:miter lim="800000"/>
            <a:headEnd/>
            <a:tailEnd/>
          </a:ln>
        </p:spPr>
        <p:txBody>
          <a:bodyPr>
            <a:spAutoFit/>
          </a:bodyPr>
          <a:lstStyle/>
          <a:p>
            <a:r>
              <a:rPr lang="en-US" sz="3600" b="1"/>
              <a:t>C. 1st George Bush</a:t>
            </a:r>
          </a:p>
        </p:txBody>
      </p:sp>
      <p:sp>
        <p:nvSpPr>
          <p:cNvPr id="10" name="TextBox 9"/>
          <p:cNvSpPr txBox="1">
            <a:spLocks noChangeArrowheads="1"/>
          </p:cNvSpPr>
          <p:nvPr/>
        </p:nvSpPr>
        <p:spPr bwMode="auto">
          <a:xfrm>
            <a:off x="4572000" y="3810000"/>
            <a:ext cx="3886200" cy="646113"/>
          </a:xfrm>
          <a:prstGeom prst="rect">
            <a:avLst/>
          </a:prstGeom>
          <a:noFill/>
          <a:ln w="9525">
            <a:noFill/>
            <a:miter lim="800000"/>
            <a:headEnd/>
            <a:tailEnd/>
          </a:ln>
        </p:spPr>
        <p:txBody>
          <a:bodyPr>
            <a:spAutoFit/>
          </a:bodyPr>
          <a:lstStyle/>
          <a:p>
            <a:r>
              <a:rPr lang="en-US" sz="3600" b="1"/>
              <a:t>D. Bill Clinton</a:t>
            </a:r>
          </a:p>
        </p:txBody>
      </p:sp>
      <p:sp>
        <p:nvSpPr>
          <p:cNvPr id="11" name="Oval 5"/>
          <p:cNvSpPr>
            <a:spLocks noChangeArrowheads="1"/>
          </p:cNvSpPr>
          <p:nvPr/>
        </p:nvSpPr>
        <p:spPr bwMode="auto">
          <a:xfrm>
            <a:off x="4419600" y="3657600"/>
            <a:ext cx="3505200" cy="10668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1+#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1+#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1+#ppt_w/2"/>
                                          </p:val>
                                        </p:tav>
                                        <p:tav tm="100000">
                                          <p:val>
                                            <p:strVal val="#ppt_x"/>
                                          </p:val>
                                        </p:tav>
                                      </p:tavLst>
                                    </p:anim>
                                    <p:anim calcmode="lin" valueType="num">
                                      <p:cBhvr additive="base">
                                        <p:cTn id="2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mph" presetSubtype="2" fill="hold" grpId="1" nodeType="clickEffect">
                                  <p:stCondLst>
                                    <p:cond delay="0"/>
                                  </p:stCondLst>
                                  <p:childTnLst>
                                    <p:animClr clrSpc="rgb" dir="cw">
                                      <p:cBhvr override="childStyle">
                                        <p:cTn id="27" dur="500" fill="hold"/>
                                        <p:tgtEl>
                                          <p:spTgt spid="7"/>
                                        </p:tgtEl>
                                        <p:attrNameLst>
                                          <p:attrName>style.color</p:attrName>
                                        </p:attrNameLst>
                                      </p:cBhvr>
                                      <p:to>
                                        <a:srgbClr val="777777"/>
                                      </p:to>
                                    </p:animClr>
                                  </p:childTnLst>
                                </p:cTn>
                              </p:par>
                              <p:par>
                                <p:cTn id="28" presetID="3" presetClass="emph" presetSubtype="2" fill="hold" grpId="1" nodeType="withEffect">
                                  <p:stCondLst>
                                    <p:cond delay="0"/>
                                  </p:stCondLst>
                                  <p:childTnLst>
                                    <p:animClr clrSpc="rgb" dir="cw">
                                      <p:cBhvr override="childStyle">
                                        <p:cTn id="29" dur="500" fill="hold"/>
                                        <p:tgtEl>
                                          <p:spTgt spid="8"/>
                                        </p:tgtEl>
                                        <p:attrNameLst>
                                          <p:attrName>style.color</p:attrName>
                                        </p:attrNameLst>
                                      </p:cBhvr>
                                      <p:to>
                                        <a:srgbClr val="777777"/>
                                      </p:to>
                                    </p:animClr>
                                  </p:childTnLst>
                                </p:cTn>
                              </p:par>
                              <p:par>
                                <p:cTn id="30" presetID="3" presetClass="emph" presetSubtype="2" fill="hold" grpId="1" nodeType="withEffect">
                                  <p:stCondLst>
                                    <p:cond delay="0"/>
                                  </p:stCondLst>
                                  <p:childTnLst>
                                    <p:animClr clrSpc="rgb" dir="cw">
                                      <p:cBhvr override="childStyle">
                                        <p:cTn id="31" dur="500" fill="hold"/>
                                        <p:tgtEl>
                                          <p:spTgt spid="9"/>
                                        </p:tgtEl>
                                        <p:attrNameLst>
                                          <p:attrName>style.color</p:attrName>
                                        </p:attrNameLst>
                                      </p:cBhvr>
                                      <p:to>
                                        <a:srgbClr val="777777"/>
                                      </p:to>
                                    </p:animClr>
                                  </p:childTnLst>
                                </p:cTn>
                              </p:par>
                              <p:par>
                                <p:cTn id="32" presetID="3" presetClass="emph" presetSubtype="2" fill="hold" grpId="1" nodeType="withEffect">
                                  <p:stCondLst>
                                    <p:cond delay="0"/>
                                  </p:stCondLst>
                                  <p:childTnLst>
                                    <p:animClr clrSpc="rgb" dir="cw">
                                      <p:cBhvr override="childStyle">
                                        <p:cTn id="33" dur="500" fill="hold"/>
                                        <p:tgtEl>
                                          <p:spTgt spid="10"/>
                                        </p:tgtEl>
                                        <p:attrNameLst>
                                          <p:attrName>style.color</p:attrName>
                                        </p:attrNameLst>
                                      </p:cBhvr>
                                      <p:to>
                                        <a:srgbClr val="FF0000"/>
                                      </p:to>
                                    </p:animClr>
                                  </p:childTnLst>
                                </p:cTn>
                              </p:par>
                              <p:par>
                                <p:cTn id="34" presetID="1"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9" grpId="0"/>
      <p:bldP spid="9" grpId="1"/>
      <p:bldP spid="10" grpId="0"/>
      <p:bldP spid="10" grpId="1"/>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7890" name="Picture 4"/>
          <p:cNvPicPr>
            <a:picLocks noChangeAspect="1" noChangeArrowheads="1"/>
          </p:cNvPicPr>
          <p:nvPr/>
        </p:nvPicPr>
        <p:blipFill>
          <a:blip r:embed="rId2"/>
          <a:srcRect/>
          <a:stretch>
            <a:fillRect/>
          </a:stretch>
        </p:blipFill>
        <p:spPr bwMode="auto">
          <a:xfrm>
            <a:off x="533400" y="762000"/>
            <a:ext cx="8154988" cy="510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Box 7"/>
          <p:cNvSpPr txBox="1">
            <a:spLocks noChangeArrowheads="1"/>
          </p:cNvSpPr>
          <p:nvPr/>
        </p:nvSpPr>
        <p:spPr bwMode="auto">
          <a:xfrm>
            <a:off x="0" y="0"/>
            <a:ext cx="3505200" cy="7016750"/>
          </a:xfrm>
          <a:prstGeom prst="rect">
            <a:avLst/>
          </a:prstGeom>
          <a:solidFill>
            <a:srgbClr val="FF0000"/>
          </a:solidFill>
          <a:ln w="9525">
            <a:noFill/>
            <a:miter lim="800000"/>
            <a:headEnd/>
            <a:tailEnd/>
          </a:ln>
        </p:spPr>
        <p:txBody>
          <a:bodyPr>
            <a:spAutoFit/>
          </a:bodyPr>
          <a:lstStyle/>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p:txBody>
      </p:sp>
      <p:sp>
        <p:nvSpPr>
          <p:cNvPr id="38914" name="TextBox 3"/>
          <p:cNvSpPr txBox="1">
            <a:spLocks noChangeArrowheads="1"/>
          </p:cNvSpPr>
          <p:nvPr/>
        </p:nvSpPr>
        <p:spPr bwMode="auto">
          <a:xfrm>
            <a:off x="0" y="685800"/>
            <a:ext cx="3505200" cy="708025"/>
          </a:xfrm>
          <a:prstGeom prst="rect">
            <a:avLst/>
          </a:prstGeom>
          <a:noFill/>
          <a:ln w="9525">
            <a:noFill/>
            <a:miter lim="800000"/>
            <a:headEnd/>
            <a:tailEnd/>
          </a:ln>
        </p:spPr>
        <p:txBody>
          <a:bodyPr>
            <a:spAutoFit/>
          </a:bodyPr>
          <a:lstStyle/>
          <a:p>
            <a:r>
              <a:rPr lang="en-US" sz="4000" b="1" i="1">
                <a:solidFill>
                  <a:schemeClr val="bg1"/>
                </a:solidFill>
              </a:rPr>
              <a:t> Robert Reich</a:t>
            </a:r>
          </a:p>
        </p:txBody>
      </p:sp>
      <p:sp>
        <p:nvSpPr>
          <p:cNvPr id="38915" name="TextBox 5"/>
          <p:cNvSpPr txBox="1">
            <a:spLocks noChangeArrowheads="1"/>
          </p:cNvSpPr>
          <p:nvPr/>
        </p:nvSpPr>
        <p:spPr bwMode="auto">
          <a:xfrm>
            <a:off x="0" y="1371600"/>
            <a:ext cx="3276600" cy="1328738"/>
          </a:xfrm>
          <a:prstGeom prst="rect">
            <a:avLst/>
          </a:prstGeom>
          <a:noFill/>
          <a:ln w="9525">
            <a:noFill/>
            <a:miter lim="800000"/>
            <a:headEnd/>
            <a:tailEnd/>
          </a:ln>
        </p:spPr>
        <p:txBody>
          <a:bodyPr>
            <a:spAutoFit/>
          </a:bodyPr>
          <a:lstStyle/>
          <a:p>
            <a:pPr algn="ctr"/>
            <a:r>
              <a:rPr lang="en-US" sz="2400" b="1" i="1">
                <a:solidFill>
                  <a:schemeClr val="bg1"/>
                </a:solidFill>
              </a:rPr>
              <a:t>Economist</a:t>
            </a:r>
          </a:p>
          <a:p>
            <a:pPr algn="ctr">
              <a:lnSpc>
                <a:spcPts val="1000"/>
              </a:lnSpc>
            </a:pPr>
            <a:endParaRPr lang="en-US" sz="2000" b="1" i="1">
              <a:solidFill>
                <a:schemeClr val="bg1"/>
              </a:solidFill>
            </a:endParaRPr>
          </a:p>
          <a:p>
            <a:pPr algn="ctr"/>
            <a:r>
              <a:rPr lang="en-US" sz="2400" b="1" i="1">
                <a:solidFill>
                  <a:schemeClr val="bg1"/>
                </a:solidFill>
              </a:rPr>
              <a:t>Former U.S. Labor Secretary</a:t>
            </a:r>
          </a:p>
        </p:txBody>
      </p:sp>
      <p:pic>
        <p:nvPicPr>
          <p:cNvPr id="3075" name="Picture 3"/>
          <p:cNvPicPr>
            <a:picLocks noChangeAspect="1" noChangeArrowheads="1"/>
          </p:cNvPicPr>
          <p:nvPr/>
        </p:nvPicPr>
        <p:blipFill>
          <a:blip r:embed="rId2"/>
          <a:srcRect/>
          <a:stretch>
            <a:fillRect/>
          </a:stretch>
        </p:blipFill>
        <p:spPr bwMode="auto">
          <a:xfrm>
            <a:off x="3505200" y="-76200"/>
            <a:ext cx="6710363" cy="6934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3075"/>
                                        </p:tgtEl>
                                        <p:attrNameLst>
                                          <p:attrName>style.visibility</p:attrName>
                                        </p:attrNameLst>
                                      </p:cBhvr>
                                      <p:to>
                                        <p:strVal val="visible"/>
                                      </p:to>
                                    </p:set>
                                    <p:anim calcmode="lin" valueType="num">
                                      <p:cBhvr additive="base">
                                        <p:cTn id="7" dur="500" fill="hold"/>
                                        <p:tgtEl>
                                          <p:spTgt spid="3075"/>
                                        </p:tgtEl>
                                        <p:attrNameLst>
                                          <p:attrName>ppt_x</p:attrName>
                                        </p:attrNameLst>
                                      </p:cBhvr>
                                      <p:tavLst>
                                        <p:tav tm="0">
                                          <p:val>
                                            <p:strVal val="0-#ppt_w/2"/>
                                          </p:val>
                                        </p:tav>
                                        <p:tav tm="100000">
                                          <p:val>
                                            <p:strVal val="#ppt_x"/>
                                          </p:val>
                                        </p:tav>
                                      </p:tavLst>
                                    </p:anim>
                                    <p:anim calcmode="lin" valueType="num">
                                      <p:cBhvr additive="base">
                                        <p:cTn id="8" dur="500" fill="hold"/>
                                        <p:tgtEl>
                                          <p:spTgt spid="307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pic>
        <p:nvPicPr>
          <p:cNvPr id="4" name="Shape">
            <a:hlinkClick r:id="" action="ppaction://media"/>
          </p:cNvPr>
          <p:cNvPicPr>
            <a:picLocks noRot="1" noChangeAspect="1"/>
          </p:cNvPicPr>
          <p:nvPr>
            <a:videoFile r:link="rId1"/>
          </p:nvPr>
        </p:nvPicPr>
        <p:blipFill>
          <a:blip r:embed="rId3"/>
          <a:srcRect/>
          <a:stretch>
            <a:fillRect/>
          </a:stretch>
        </p:blipFill>
        <p:spPr bwMode="auto">
          <a:xfrm>
            <a:off x="101600" y="823913"/>
            <a:ext cx="8966200" cy="50434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vol="80000">
                <p:cTn id="7" fill="hold" display="0">
                  <p:stCondLst>
                    <p:cond delay="indefinite"/>
                  </p:stCondLst>
                </p:cTn>
                <p:tgtEl>
                  <p:spTgt spid="4"/>
                </p:tgtEl>
              </p:cMediaNode>
            </p:vide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Box 4"/>
          <p:cNvSpPr txBox="1">
            <a:spLocks noChangeArrowheads="1"/>
          </p:cNvSpPr>
          <p:nvPr/>
        </p:nvSpPr>
        <p:spPr bwMode="auto">
          <a:xfrm>
            <a:off x="228600" y="609600"/>
            <a:ext cx="4267200" cy="4581525"/>
          </a:xfrm>
          <a:prstGeom prst="rect">
            <a:avLst/>
          </a:prstGeom>
          <a:noFill/>
          <a:ln w="9525">
            <a:noFill/>
            <a:miter lim="800000"/>
            <a:headEnd/>
            <a:tailEnd/>
          </a:ln>
        </p:spPr>
        <p:txBody>
          <a:bodyPr>
            <a:spAutoFit/>
          </a:bodyPr>
          <a:lstStyle/>
          <a:p>
            <a:pPr>
              <a:lnSpc>
                <a:spcPts val="5000"/>
              </a:lnSpc>
            </a:pPr>
            <a:r>
              <a:rPr lang="en-US" sz="5400" b="1"/>
              <a:t>What percentage of </a:t>
            </a:r>
            <a:r>
              <a:rPr lang="en-US" sz="5400" b="1">
                <a:solidFill>
                  <a:srgbClr val="FF0000"/>
                </a:solidFill>
              </a:rPr>
              <a:t>private sector </a:t>
            </a:r>
            <a:r>
              <a:rPr lang="en-US" sz="5400" b="1"/>
              <a:t>workers in the U.S. has a </a:t>
            </a:r>
            <a:r>
              <a:rPr lang="en-US" sz="5400" b="1">
                <a:solidFill>
                  <a:srgbClr val="FF0000"/>
                </a:solidFill>
              </a:rPr>
              <a:t>union job</a:t>
            </a:r>
            <a:r>
              <a:rPr lang="en-US" sz="5400" b="1"/>
              <a:t>?</a:t>
            </a:r>
            <a:endParaRPr lang="en-US" sz="2400" b="1">
              <a:solidFill>
                <a:srgbClr val="FF0000"/>
              </a:solidFill>
            </a:endParaRPr>
          </a:p>
        </p:txBody>
      </p:sp>
      <p:sp>
        <p:nvSpPr>
          <p:cNvPr id="6" name="TextBox 5"/>
          <p:cNvSpPr txBox="1">
            <a:spLocks noChangeArrowheads="1"/>
          </p:cNvSpPr>
          <p:nvPr/>
        </p:nvSpPr>
        <p:spPr bwMode="auto">
          <a:xfrm>
            <a:off x="4953000" y="1676400"/>
            <a:ext cx="3886200" cy="708025"/>
          </a:xfrm>
          <a:prstGeom prst="rect">
            <a:avLst/>
          </a:prstGeom>
          <a:noFill/>
          <a:ln w="9525">
            <a:noFill/>
            <a:miter lim="800000"/>
            <a:headEnd/>
            <a:tailEnd/>
          </a:ln>
        </p:spPr>
        <p:txBody>
          <a:bodyPr>
            <a:spAutoFit/>
          </a:bodyPr>
          <a:lstStyle/>
          <a:p>
            <a:r>
              <a:rPr lang="en-US" sz="4000" b="1"/>
              <a:t>A. 0%</a:t>
            </a:r>
          </a:p>
        </p:txBody>
      </p:sp>
      <p:sp>
        <p:nvSpPr>
          <p:cNvPr id="7" name="TextBox 6"/>
          <p:cNvSpPr txBox="1">
            <a:spLocks noChangeArrowheads="1"/>
          </p:cNvSpPr>
          <p:nvPr/>
        </p:nvSpPr>
        <p:spPr bwMode="auto">
          <a:xfrm>
            <a:off x="4953000" y="2590800"/>
            <a:ext cx="3886200" cy="708025"/>
          </a:xfrm>
          <a:prstGeom prst="rect">
            <a:avLst/>
          </a:prstGeom>
          <a:noFill/>
          <a:ln w="9525">
            <a:noFill/>
            <a:miter lim="800000"/>
            <a:headEnd/>
            <a:tailEnd/>
          </a:ln>
        </p:spPr>
        <p:txBody>
          <a:bodyPr>
            <a:spAutoFit/>
          </a:bodyPr>
          <a:lstStyle/>
          <a:p>
            <a:r>
              <a:rPr lang="en-US" sz="4000" b="1"/>
              <a:t>B. 7%</a:t>
            </a:r>
          </a:p>
        </p:txBody>
      </p:sp>
      <p:sp>
        <p:nvSpPr>
          <p:cNvPr id="16388" name="TextBox 7"/>
          <p:cNvSpPr txBox="1">
            <a:spLocks noChangeArrowheads="1"/>
          </p:cNvSpPr>
          <p:nvPr/>
        </p:nvSpPr>
        <p:spPr bwMode="auto">
          <a:xfrm rot="-5400000">
            <a:off x="1244600" y="29464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a:t>
            </a:r>
          </a:p>
        </p:txBody>
      </p:sp>
      <p:sp>
        <p:nvSpPr>
          <p:cNvPr id="9" name="TextBox 8"/>
          <p:cNvSpPr txBox="1">
            <a:spLocks noChangeArrowheads="1"/>
          </p:cNvSpPr>
          <p:nvPr/>
        </p:nvSpPr>
        <p:spPr bwMode="auto">
          <a:xfrm>
            <a:off x="4953000" y="3505200"/>
            <a:ext cx="3886200" cy="708025"/>
          </a:xfrm>
          <a:prstGeom prst="rect">
            <a:avLst/>
          </a:prstGeom>
          <a:noFill/>
          <a:ln w="9525">
            <a:noFill/>
            <a:miter lim="800000"/>
            <a:headEnd/>
            <a:tailEnd/>
          </a:ln>
        </p:spPr>
        <p:txBody>
          <a:bodyPr>
            <a:spAutoFit/>
          </a:bodyPr>
          <a:lstStyle/>
          <a:p>
            <a:r>
              <a:rPr lang="en-US" sz="4000" b="1"/>
              <a:t>C. 33%</a:t>
            </a:r>
          </a:p>
        </p:txBody>
      </p:sp>
      <p:sp>
        <p:nvSpPr>
          <p:cNvPr id="10" name="TextBox 9"/>
          <p:cNvSpPr txBox="1">
            <a:spLocks noChangeArrowheads="1"/>
          </p:cNvSpPr>
          <p:nvPr/>
        </p:nvSpPr>
        <p:spPr bwMode="auto">
          <a:xfrm>
            <a:off x="4953000" y="4419600"/>
            <a:ext cx="3886200" cy="708025"/>
          </a:xfrm>
          <a:prstGeom prst="rect">
            <a:avLst/>
          </a:prstGeom>
          <a:noFill/>
          <a:ln w="9525">
            <a:noFill/>
            <a:miter lim="800000"/>
            <a:headEnd/>
            <a:tailEnd/>
          </a:ln>
        </p:spPr>
        <p:txBody>
          <a:bodyPr>
            <a:spAutoFit/>
          </a:bodyPr>
          <a:lstStyle/>
          <a:p>
            <a:r>
              <a:rPr lang="en-US" sz="4000" b="1"/>
              <a:t>D. 50%</a:t>
            </a:r>
          </a:p>
        </p:txBody>
      </p:sp>
      <p:sp>
        <p:nvSpPr>
          <p:cNvPr id="11" name="Oval 5"/>
          <p:cNvSpPr>
            <a:spLocks noChangeArrowheads="1"/>
          </p:cNvSpPr>
          <p:nvPr/>
        </p:nvSpPr>
        <p:spPr bwMode="auto">
          <a:xfrm>
            <a:off x="4648200" y="2438400"/>
            <a:ext cx="2209800" cy="10668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1+#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1+#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1+#ppt_w/2"/>
                                          </p:val>
                                        </p:tav>
                                        <p:tav tm="100000">
                                          <p:val>
                                            <p:strVal val="#ppt_x"/>
                                          </p:val>
                                        </p:tav>
                                      </p:tavLst>
                                    </p:anim>
                                    <p:anim calcmode="lin" valueType="num">
                                      <p:cBhvr additive="base">
                                        <p:cTn id="2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mph" presetSubtype="2" fill="hold" grpId="1" nodeType="clickEffect">
                                  <p:stCondLst>
                                    <p:cond delay="0"/>
                                  </p:stCondLst>
                                  <p:childTnLst>
                                    <p:animClr clrSpc="rgb" dir="cw">
                                      <p:cBhvr override="childStyle">
                                        <p:cTn id="27" dur="500" fill="hold"/>
                                        <p:tgtEl>
                                          <p:spTgt spid="6"/>
                                        </p:tgtEl>
                                        <p:attrNameLst>
                                          <p:attrName>style.color</p:attrName>
                                        </p:attrNameLst>
                                      </p:cBhvr>
                                      <p:to>
                                        <a:srgbClr val="777777"/>
                                      </p:to>
                                    </p:animClr>
                                  </p:childTnLst>
                                </p:cTn>
                              </p:par>
                              <p:par>
                                <p:cTn id="28" presetID="3" presetClass="emph" presetSubtype="2" fill="hold" grpId="1" nodeType="withEffect">
                                  <p:stCondLst>
                                    <p:cond delay="0"/>
                                  </p:stCondLst>
                                  <p:childTnLst>
                                    <p:animClr clrSpc="rgb" dir="cw">
                                      <p:cBhvr override="childStyle">
                                        <p:cTn id="29" dur="500" fill="hold"/>
                                        <p:tgtEl>
                                          <p:spTgt spid="7"/>
                                        </p:tgtEl>
                                        <p:attrNameLst>
                                          <p:attrName>style.color</p:attrName>
                                        </p:attrNameLst>
                                      </p:cBhvr>
                                      <p:to>
                                        <a:srgbClr val="FF0000"/>
                                      </p:to>
                                    </p:animClr>
                                  </p:childTnLst>
                                </p:cTn>
                              </p:par>
                              <p:par>
                                <p:cTn id="30" presetID="3" presetClass="emph" presetSubtype="2" fill="hold" grpId="1" nodeType="withEffect">
                                  <p:stCondLst>
                                    <p:cond delay="0"/>
                                  </p:stCondLst>
                                  <p:childTnLst>
                                    <p:animClr clrSpc="rgb" dir="cw">
                                      <p:cBhvr override="childStyle">
                                        <p:cTn id="31" dur="500" fill="hold"/>
                                        <p:tgtEl>
                                          <p:spTgt spid="10"/>
                                        </p:tgtEl>
                                        <p:attrNameLst>
                                          <p:attrName>style.color</p:attrName>
                                        </p:attrNameLst>
                                      </p:cBhvr>
                                      <p:to>
                                        <a:srgbClr val="777777"/>
                                      </p:to>
                                    </p:animClr>
                                  </p:childTnLst>
                                </p:cTn>
                              </p:par>
                              <p:par>
                                <p:cTn id="32" presetID="3" presetClass="emph" presetSubtype="2" fill="hold" grpId="1" nodeType="withEffect">
                                  <p:stCondLst>
                                    <p:cond delay="0"/>
                                  </p:stCondLst>
                                  <p:childTnLst>
                                    <p:animClr clrSpc="rgb" dir="cw">
                                      <p:cBhvr override="childStyle">
                                        <p:cTn id="33" dur="500" fill="hold"/>
                                        <p:tgtEl>
                                          <p:spTgt spid="9"/>
                                        </p:tgtEl>
                                        <p:attrNameLst>
                                          <p:attrName>style.color</p:attrName>
                                        </p:attrNameLst>
                                      </p:cBhvr>
                                      <p:to>
                                        <a:srgbClr val="808080"/>
                                      </p:to>
                                    </p:animClr>
                                  </p:childTnLst>
                                </p:cTn>
                              </p:par>
                              <p:par>
                                <p:cTn id="34" presetID="1"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9" grpId="0"/>
      <p:bldP spid="9" grpId="1"/>
      <p:bldP spid="10" grpId="0"/>
      <p:bldP spid="10" grpId="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Box 9"/>
          <p:cNvSpPr txBox="1">
            <a:spLocks noChangeArrowheads="1"/>
          </p:cNvSpPr>
          <p:nvPr/>
        </p:nvSpPr>
        <p:spPr bwMode="auto">
          <a:xfrm>
            <a:off x="0" y="228600"/>
            <a:ext cx="9144000" cy="923925"/>
          </a:xfrm>
          <a:prstGeom prst="rect">
            <a:avLst/>
          </a:prstGeom>
          <a:solidFill>
            <a:srgbClr val="FF0000"/>
          </a:solidFill>
          <a:ln w="9525">
            <a:noFill/>
            <a:miter lim="800000"/>
            <a:headEnd/>
            <a:tailEnd/>
          </a:ln>
        </p:spPr>
        <p:txBody>
          <a:bodyPr>
            <a:spAutoFit/>
          </a:bodyPr>
          <a:lstStyle/>
          <a:p>
            <a:pPr algn="ctr"/>
            <a:r>
              <a:rPr lang="en-US" sz="5400">
                <a:solidFill>
                  <a:schemeClr val="bg1"/>
                </a:solidFill>
              </a:rPr>
              <a:t>Private Sector Union Density </a:t>
            </a:r>
          </a:p>
        </p:txBody>
      </p:sp>
      <p:sp>
        <p:nvSpPr>
          <p:cNvPr id="17410" name="TextBox 10"/>
          <p:cNvSpPr txBox="1">
            <a:spLocks noChangeArrowheads="1"/>
          </p:cNvSpPr>
          <p:nvPr/>
        </p:nvSpPr>
        <p:spPr bwMode="auto">
          <a:xfrm>
            <a:off x="685800" y="2133600"/>
            <a:ext cx="1981200" cy="923925"/>
          </a:xfrm>
          <a:prstGeom prst="rect">
            <a:avLst/>
          </a:prstGeom>
          <a:noFill/>
          <a:ln w="9525">
            <a:noFill/>
            <a:miter lim="800000"/>
            <a:headEnd/>
            <a:tailEnd/>
          </a:ln>
        </p:spPr>
        <p:txBody>
          <a:bodyPr>
            <a:spAutoFit/>
          </a:bodyPr>
          <a:lstStyle/>
          <a:p>
            <a:pPr algn="r"/>
            <a:r>
              <a:rPr lang="en-US" sz="5400"/>
              <a:t>1955</a:t>
            </a:r>
          </a:p>
        </p:txBody>
      </p:sp>
      <p:sp>
        <p:nvSpPr>
          <p:cNvPr id="17411" name="TextBox 11"/>
          <p:cNvSpPr txBox="1">
            <a:spLocks noChangeArrowheads="1"/>
          </p:cNvSpPr>
          <p:nvPr/>
        </p:nvSpPr>
        <p:spPr bwMode="auto">
          <a:xfrm>
            <a:off x="762000" y="3505200"/>
            <a:ext cx="1981200" cy="923925"/>
          </a:xfrm>
          <a:prstGeom prst="rect">
            <a:avLst/>
          </a:prstGeom>
          <a:noFill/>
          <a:ln w="9525">
            <a:noFill/>
            <a:miter lim="800000"/>
            <a:headEnd/>
            <a:tailEnd/>
          </a:ln>
        </p:spPr>
        <p:txBody>
          <a:bodyPr>
            <a:spAutoFit/>
          </a:bodyPr>
          <a:lstStyle/>
          <a:p>
            <a:pPr algn="r"/>
            <a:r>
              <a:rPr lang="en-US" sz="5400"/>
              <a:t>2011</a:t>
            </a:r>
          </a:p>
        </p:txBody>
      </p:sp>
      <p:sp>
        <p:nvSpPr>
          <p:cNvPr id="17412" name="TextBox 12"/>
          <p:cNvSpPr txBox="1">
            <a:spLocks noChangeArrowheads="1"/>
          </p:cNvSpPr>
          <p:nvPr/>
        </p:nvSpPr>
        <p:spPr bwMode="auto">
          <a:xfrm>
            <a:off x="2667000" y="3657600"/>
            <a:ext cx="5638800" cy="646113"/>
          </a:xfrm>
          <a:prstGeom prst="rect">
            <a:avLst/>
          </a:prstGeom>
          <a:solidFill>
            <a:schemeClr val="tx1"/>
          </a:solidFill>
          <a:ln w="9525">
            <a:noFill/>
            <a:miter lim="800000"/>
            <a:headEnd/>
            <a:tailEnd/>
          </a:ln>
        </p:spPr>
        <p:txBody>
          <a:bodyPr>
            <a:spAutoFit/>
          </a:bodyPr>
          <a:lstStyle/>
          <a:p>
            <a:endParaRPr lang="en-US">
              <a:latin typeface="Calibri" pitchFamily="34" charset="0"/>
            </a:endParaRPr>
          </a:p>
          <a:p>
            <a:endParaRPr lang="en-US">
              <a:latin typeface="Calibri" pitchFamily="34" charset="0"/>
            </a:endParaRPr>
          </a:p>
        </p:txBody>
      </p:sp>
      <p:sp>
        <p:nvSpPr>
          <p:cNvPr id="16" name="TextBox 15"/>
          <p:cNvSpPr txBox="1">
            <a:spLocks noChangeArrowheads="1"/>
          </p:cNvSpPr>
          <p:nvPr/>
        </p:nvSpPr>
        <p:spPr bwMode="auto">
          <a:xfrm>
            <a:off x="2667000" y="3657600"/>
            <a:ext cx="228600" cy="646113"/>
          </a:xfrm>
          <a:prstGeom prst="rect">
            <a:avLst/>
          </a:prstGeom>
          <a:solidFill>
            <a:srgbClr val="FF0000"/>
          </a:solidFill>
          <a:ln w="9525">
            <a:noFill/>
            <a:miter lim="800000"/>
            <a:headEnd/>
            <a:tailEnd/>
          </a:ln>
        </p:spPr>
        <p:txBody>
          <a:bodyPr>
            <a:spAutoFit/>
          </a:bodyPr>
          <a:lstStyle/>
          <a:p>
            <a:endParaRPr lang="en-US">
              <a:latin typeface="Calibri" pitchFamily="34" charset="0"/>
            </a:endParaRPr>
          </a:p>
          <a:p>
            <a:endParaRPr lang="en-US">
              <a:latin typeface="Calibri" pitchFamily="34" charset="0"/>
            </a:endParaRPr>
          </a:p>
        </p:txBody>
      </p:sp>
      <p:sp>
        <p:nvSpPr>
          <p:cNvPr id="17414" name="TextBox 16"/>
          <p:cNvSpPr txBox="1">
            <a:spLocks noChangeArrowheads="1"/>
          </p:cNvSpPr>
          <p:nvPr/>
        </p:nvSpPr>
        <p:spPr bwMode="auto">
          <a:xfrm>
            <a:off x="2667000" y="2286000"/>
            <a:ext cx="5638800" cy="646113"/>
          </a:xfrm>
          <a:prstGeom prst="rect">
            <a:avLst/>
          </a:prstGeom>
          <a:solidFill>
            <a:schemeClr val="tx1"/>
          </a:solidFill>
          <a:ln w="9525">
            <a:noFill/>
            <a:miter lim="800000"/>
            <a:headEnd/>
            <a:tailEnd/>
          </a:ln>
        </p:spPr>
        <p:txBody>
          <a:bodyPr>
            <a:spAutoFit/>
          </a:bodyPr>
          <a:lstStyle/>
          <a:p>
            <a:endParaRPr lang="en-US">
              <a:latin typeface="Calibri" pitchFamily="34" charset="0"/>
            </a:endParaRPr>
          </a:p>
          <a:p>
            <a:endParaRPr lang="en-US">
              <a:latin typeface="Calibri" pitchFamily="34" charset="0"/>
            </a:endParaRPr>
          </a:p>
        </p:txBody>
      </p:sp>
      <p:sp>
        <p:nvSpPr>
          <p:cNvPr id="20" name="TextBox 19"/>
          <p:cNvSpPr txBox="1">
            <a:spLocks noChangeArrowheads="1"/>
          </p:cNvSpPr>
          <p:nvPr/>
        </p:nvSpPr>
        <p:spPr bwMode="auto">
          <a:xfrm>
            <a:off x="2667000" y="2286000"/>
            <a:ext cx="2057400" cy="646113"/>
          </a:xfrm>
          <a:prstGeom prst="rect">
            <a:avLst/>
          </a:prstGeom>
          <a:solidFill>
            <a:srgbClr val="FF0000"/>
          </a:solidFill>
          <a:ln w="9525">
            <a:noFill/>
            <a:miter lim="800000"/>
            <a:headEnd/>
            <a:tailEnd/>
          </a:ln>
        </p:spPr>
        <p:txBody>
          <a:bodyPr>
            <a:spAutoFit/>
          </a:bodyPr>
          <a:lstStyle/>
          <a:p>
            <a:endParaRPr lang="en-US">
              <a:latin typeface="Calibri" pitchFamily="34" charset="0"/>
            </a:endParaRPr>
          </a:p>
          <a:p>
            <a:endParaRPr lang="en-US">
              <a:latin typeface="Calibri" pitchFamily="34" charset="0"/>
            </a:endParaRPr>
          </a:p>
        </p:txBody>
      </p:sp>
      <p:sp>
        <p:nvSpPr>
          <p:cNvPr id="21" name="TextBox 20"/>
          <p:cNvSpPr txBox="1">
            <a:spLocks noChangeArrowheads="1"/>
          </p:cNvSpPr>
          <p:nvPr/>
        </p:nvSpPr>
        <p:spPr bwMode="auto">
          <a:xfrm>
            <a:off x="4724400" y="1828800"/>
            <a:ext cx="1143000" cy="523875"/>
          </a:xfrm>
          <a:prstGeom prst="rect">
            <a:avLst/>
          </a:prstGeom>
          <a:noFill/>
          <a:ln w="9525">
            <a:noFill/>
            <a:miter lim="800000"/>
            <a:headEnd/>
            <a:tailEnd/>
          </a:ln>
        </p:spPr>
        <p:txBody>
          <a:bodyPr>
            <a:spAutoFit/>
          </a:bodyPr>
          <a:lstStyle/>
          <a:p>
            <a:r>
              <a:rPr lang="en-US" sz="2800" b="1"/>
              <a:t>33%</a:t>
            </a:r>
          </a:p>
        </p:txBody>
      </p:sp>
      <p:sp>
        <p:nvSpPr>
          <p:cNvPr id="22" name="TextBox 21"/>
          <p:cNvSpPr txBox="1">
            <a:spLocks noChangeArrowheads="1"/>
          </p:cNvSpPr>
          <p:nvPr/>
        </p:nvSpPr>
        <p:spPr bwMode="auto">
          <a:xfrm>
            <a:off x="2895600" y="3200400"/>
            <a:ext cx="1143000" cy="523875"/>
          </a:xfrm>
          <a:prstGeom prst="rect">
            <a:avLst/>
          </a:prstGeom>
          <a:noFill/>
          <a:ln w="9525">
            <a:noFill/>
            <a:miter lim="800000"/>
            <a:headEnd/>
            <a:tailEnd/>
          </a:ln>
        </p:spPr>
        <p:txBody>
          <a:bodyPr>
            <a:spAutoFit/>
          </a:bodyPr>
          <a:lstStyle/>
          <a:p>
            <a:r>
              <a:rPr lang="en-US" sz="2800" b="1"/>
              <a:t>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0-#ppt_w/2"/>
                                          </p:val>
                                        </p:tav>
                                        <p:tav tm="100000">
                                          <p:val>
                                            <p:strVal val="#ppt_x"/>
                                          </p:val>
                                        </p:tav>
                                      </p:tavLst>
                                    </p:anim>
                                    <p:anim calcmode="lin" valueType="num">
                                      <p:cBhvr additive="base">
                                        <p:cTn id="8" dur="500" fill="hold"/>
                                        <p:tgtEl>
                                          <p:spTgt spid="2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21"/>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0-#ppt_w/2"/>
                                          </p:val>
                                        </p:tav>
                                        <p:tav tm="100000">
                                          <p:val>
                                            <p:strVal val="#ppt_x"/>
                                          </p:val>
                                        </p:tav>
                                      </p:tavLst>
                                    </p:anim>
                                    <p:anim calcmode="lin" valueType="num">
                                      <p:cBhvr additive="base">
                                        <p:cTn id="17" dur="500" fill="hold"/>
                                        <p:tgtEl>
                                          <p:spTgt spid="16"/>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0" grpId="0" animBg="1"/>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Box 4"/>
          <p:cNvSpPr txBox="1">
            <a:spLocks noChangeArrowheads="1"/>
          </p:cNvSpPr>
          <p:nvPr/>
        </p:nvSpPr>
        <p:spPr bwMode="auto">
          <a:xfrm>
            <a:off x="228600" y="609600"/>
            <a:ext cx="4724400" cy="5878513"/>
          </a:xfrm>
          <a:prstGeom prst="rect">
            <a:avLst/>
          </a:prstGeom>
          <a:noFill/>
          <a:ln w="9525">
            <a:noFill/>
            <a:miter lim="800000"/>
            <a:headEnd/>
            <a:tailEnd/>
          </a:ln>
        </p:spPr>
        <p:txBody>
          <a:bodyPr>
            <a:spAutoFit/>
          </a:bodyPr>
          <a:lstStyle/>
          <a:p>
            <a:pPr>
              <a:lnSpc>
                <a:spcPts val="5000"/>
              </a:lnSpc>
            </a:pPr>
            <a:r>
              <a:rPr lang="en-US" sz="5400" b="1"/>
              <a:t>In the United States, how much </a:t>
            </a:r>
            <a:r>
              <a:rPr lang="en-US" sz="5400" b="1">
                <a:solidFill>
                  <a:srgbClr val="FF0000"/>
                </a:solidFill>
              </a:rPr>
              <a:t>more money</a:t>
            </a:r>
            <a:r>
              <a:rPr lang="en-US" sz="5400" b="1"/>
              <a:t> does the average</a:t>
            </a:r>
            <a:r>
              <a:rPr lang="en-US" sz="5400" b="1">
                <a:solidFill>
                  <a:srgbClr val="FF0000"/>
                </a:solidFill>
              </a:rPr>
              <a:t> CEO </a:t>
            </a:r>
            <a:r>
              <a:rPr lang="en-US" sz="5400" b="1"/>
              <a:t>make than the average </a:t>
            </a:r>
            <a:r>
              <a:rPr lang="en-US" sz="5400" b="1">
                <a:solidFill>
                  <a:srgbClr val="FF0000"/>
                </a:solidFill>
              </a:rPr>
              <a:t>worker?</a:t>
            </a:r>
            <a:endParaRPr lang="en-US" sz="2400" b="1">
              <a:solidFill>
                <a:srgbClr val="FF0000"/>
              </a:solidFill>
            </a:endParaRPr>
          </a:p>
        </p:txBody>
      </p:sp>
      <p:sp>
        <p:nvSpPr>
          <p:cNvPr id="6" name="TextBox 5"/>
          <p:cNvSpPr txBox="1">
            <a:spLocks noChangeArrowheads="1"/>
          </p:cNvSpPr>
          <p:nvPr/>
        </p:nvSpPr>
        <p:spPr bwMode="auto">
          <a:xfrm>
            <a:off x="4953000" y="1676400"/>
            <a:ext cx="3886200" cy="708025"/>
          </a:xfrm>
          <a:prstGeom prst="rect">
            <a:avLst/>
          </a:prstGeom>
          <a:noFill/>
          <a:ln w="9525">
            <a:noFill/>
            <a:miter lim="800000"/>
            <a:headEnd/>
            <a:tailEnd/>
          </a:ln>
        </p:spPr>
        <p:txBody>
          <a:bodyPr>
            <a:spAutoFit/>
          </a:bodyPr>
          <a:lstStyle/>
          <a:p>
            <a:r>
              <a:rPr lang="en-US" sz="4000" b="1"/>
              <a:t>A. 50 times</a:t>
            </a:r>
          </a:p>
        </p:txBody>
      </p:sp>
      <p:sp>
        <p:nvSpPr>
          <p:cNvPr id="7" name="TextBox 6"/>
          <p:cNvSpPr txBox="1">
            <a:spLocks noChangeArrowheads="1"/>
          </p:cNvSpPr>
          <p:nvPr/>
        </p:nvSpPr>
        <p:spPr bwMode="auto">
          <a:xfrm>
            <a:off x="4953000" y="2590800"/>
            <a:ext cx="3886200" cy="708025"/>
          </a:xfrm>
          <a:prstGeom prst="rect">
            <a:avLst/>
          </a:prstGeom>
          <a:noFill/>
          <a:ln w="9525">
            <a:noFill/>
            <a:miter lim="800000"/>
            <a:headEnd/>
            <a:tailEnd/>
          </a:ln>
        </p:spPr>
        <p:txBody>
          <a:bodyPr>
            <a:spAutoFit/>
          </a:bodyPr>
          <a:lstStyle/>
          <a:p>
            <a:r>
              <a:rPr lang="en-US" sz="4000" b="1"/>
              <a:t>B. 96 times</a:t>
            </a:r>
          </a:p>
        </p:txBody>
      </p:sp>
      <p:sp>
        <p:nvSpPr>
          <p:cNvPr id="18436" name="TextBox 7"/>
          <p:cNvSpPr txBox="1">
            <a:spLocks noChangeArrowheads="1"/>
          </p:cNvSpPr>
          <p:nvPr/>
        </p:nvSpPr>
        <p:spPr bwMode="auto">
          <a:xfrm rot="-5400000">
            <a:off x="1244600" y="29464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a:t>
            </a:r>
          </a:p>
        </p:txBody>
      </p:sp>
      <p:sp>
        <p:nvSpPr>
          <p:cNvPr id="9" name="TextBox 8"/>
          <p:cNvSpPr txBox="1">
            <a:spLocks noChangeArrowheads="1"/>
          </p:cNvSpPr>
          <p:nvPr/>
        </p:nvSpPr>
        <p:spPr bwMode="auto">
          <a:xfrm>
            <a:off x="4953000" y="3505200"/>
            <a:ext cx="3886200" cy="708025"/>
          </a:xfrm>
          <a:prstGeom prst="rect">
            <a:avLst/>
          </a:prstGeom>
          <a:noFill/>
          <a:ln w="9525">
            <a:noFill/>
            <a:miter lim="800000"/>
            <a:headEnd/>
            <a:tailEnd/>
          </a:ln>
        </p:spPr>
        <p:txBody>
          <a:bodyPr>
            <a:spAutoFit/>
          </a:bodyPr>
          <a:lstStyle/>
          <a:p>
            <a:r>
              <a:rPr lang="en-US" sz="4000" b="1"/>
              <a:t>C. 178 times</a:t>
            </a:r>
          </a:p>
        </p:txBody>
      </p:sp>
      <p:sp>
        <p:nvSpPr>
          <p:cNvPr id="10" name="TextBox 9"/>
          <p:cNvSpPr txBox="1">
            <a:spLocks noChangeArrowheads="1"/>
          </p:cNvSpPr>
          <p:nvPr/>
        </p:nvSpPr>
        <p:spPr bwMode="auto">
          <a:xfrm>
            <a:off x="4953000" y="4419600"/>
            <a:ext cx="3886200" cy="708025"/>
          </a:xfrm>
          <a:prstGeom prst="rect">
            <a:avLst/>
          </a:prstGeom>
          <a:noFill/>
          <a:ln w="9525">
            <a:noFill/>
            <a:miter lim="800000"/>
            <a:headEnd/>
            <a:tailEnd/>
          </a:ln>
        </p:spPr>
        <p:txBody>
          <a:bodyPr>
            <a:spAutoFit/>
          </a:bodyPr>
          <a:lstStyle/>
          <a:p>
            <a:r>
              <a:rPr lang="en-US" sz="4000" b="1"/>
              <a:t>D. 343 times</a:t>
            </a:r>
          </a:p>
        </p:txBody>
      </p:sp>
      <p:sp>
        <p:nvSpPr>
          <p:cNvPr id="11" name="Oval 5"/>
          <p:cNvSpPr>
            <a:spLocks noChangeArrowheads="1"/>
          </p:cNvSpPr>
          <p:nvPr/>
        </p:nvSpPr>
        <p:spPr bwMode="auto">
          <a:xfrm>
            <a:off x="4724400" y="4267200"/>
            <a:ext cx="3733800" cy="10668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1+#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1+#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1+#ppt_w/2"/>
                                          </p:val>
                                        </p:tav>
                                        <p:tav tm="100000">
                                          <p:val>
                                            <p:strVal val="#ppt_x"/>
                                          </p:val>
                                        </p:tav>
                                      </p:tavLst>
                                    </p:anim>
                                    <p:anim calcmode="lin" valueType="num">
                                      <p:cBhvr additive="base">
                                        <p:cTn id="2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mph" presetSubtype="2" fill="hold" grpId="1" nodeType="clickEffect">
                                  <p:stCondLst>
                                    <p:cond delay="0"/>
                                  </p:stCondLst>
                                  <p:childTnLst>
                                    <p:animClr clrSpc="rgb" dir="cw">
                                      <p:cBhvr override="childStyle">
                                        <p:cTn id="27" dur="500" fill="hold"/>
                                        <p:tgtEl>
                                          <p:spTgt spid="6"/>
                                        </p:tgtEl>
                                        <p:attrNameLst>
                                          <p:attrName>style.color</p:attrName>
                                        </p:attrNameLst>
                                      </p:cBhvr>
                                      <p:to>
                                        <a:srgbClr val="777777"/>
                                      </p:to>
                                    </p:animClr>
                                  </p:childTnLst>
                                </p:cTn>
                              </p:par>
                              <p:par>
                                <p:cTn id="28" presetID="3" presetClass="emph" presetSubtype="2" fill="hold" grpId="1" nodeType="withEffect">
                                  <p:stCondLst>
                                    <p:cond delay="0"/>
                                  </p:stCondLst>
                                  <p:childTnLst>
                                    <p:animClr clrSpc="rgb" dir="cw">
                                      <p:cBhvr override="childStyle">
                                        <p:cTn id="29" dur="500" fill="hold"/>
                                        <p:tgtEl>
                                          <p:spTgt spid="7"/>
                                        </p:tgtEl>
                                        <p:attrNameLst>
                                          <p:attrName>style.color</p:attrName>
                                        </p:attrNameLst>
                                      </p:cBhvr>
                                      <p:to>
                                        <a:srgbClr val="777777"/>
                                      </p:to>
                                    </p:animClr>
                                  </p:childTnLst>
                                </p:cTn>
                              </p:par>
                              <p:par>
                                <p:cTn id="30" presetID="3" presetClass="emph" presetSubtype="2" fill="hold" grpId="1" nodeType="withEffect">
                                  <p:stCondLst>
                                    <p:cond delay="0"/>
                                  </p:stCondLst>
                                  <p:childTnLst>
                                    <p:animClr clrSpc="rgb" dir="cw">
                                      <p:cBhvr override="childStyle">
                                        <p:cTn id="31" dur="500" fill="hold"/>
                                        <p:tgtEl>
                                          <p:spTgt spid="10"/>
                                        </p:tgtEl>
                                        <p:attrNameLst>
                                          <p:attrName>style.color</p:attrName>
                                        </p:attrNameLst>
                                      </p:cBhvr>
                                      <p:to>
                                        <a:srgbClr val="FF0000"/>
                                      </p:to>
                                    </p:animClr>
                                  </p:childTnLst>
                                </p:cTn>
                              </p:par>
                              <p:par>
                                <p:cTn id="32" presetID="3" presetClass="emph" presetSubtype="2" fill="hold" grpId="1" nodeType="withEffect">
                                  <p:stCondLst>
                                    <p:cond delay="0"/>
                                  </p:stCondLst>
                                  <p:childTnLst>
                                    <p:animClr clrSpc="rgb" dir="cw">
                                      <p:cBhvr override="childStyle">
                                        <p:cTn id="33" dur="500" fill="hold"/>
                                        <p:tgtEl>
                                          <p:spTgt spid="9"/>
                                        </p:tgtEl>
                                        <p:attrNameLst>
                                          <p:attrName>style.color</p:attrName>
                                        </p:attrNameLst>
                                      </p:cBhvr>
                                      <p:to>
                                        <a:srgbClr val="777777"/>
                                      </p:to>
                                    </p:animClr>
                                  </p:childTnLst>
                                </p:cTn>
                              </p:par>
                              <p:par>
                                <p:cTn id="34" presetID="1"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9" grpId="0"/>
      <p:bldP spid="9" grpId="1"/>
      <p:bldP spid="10" grpId="0"/>
      <p:bldP spid="10" grpId="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Box 1"/>
          <p:cNvSpPr txBox="1">
            <a:spLocks noChangeArrowheads="1"/>
          </p:cNvSpPr>
          <p:nvPr/>
        </p:nvSpPr>
        <p:spPr bwMode="auto">
          <a:xfrm rot="-5400000">
            <a:off x="1168400" y="30988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a:t>
            </a:r>
          </a:p>
        </p:txBody>
      </p:sp>
      <p:pic>
        <p:nvPicPr>
          <p:cNvPr id="19458" name="Picture 2"/>
          <p:cNvPicPr>
            <a:picLocks noChangeAspect="1" noChangeArrowheads="1"/>
          </p:cNvPicPr>
          <p:nvPr/>
        </p:nvPicPr>
        <p:blipFill>
          <a:blip r:embed="rId2"/>
          <a:srcRect/>
          <a:stretch>
            <a:fillRect/>
          </a:stretch>
        </p:blipFill>
        <p:spPr bwMode="auto">
          <a:xfrm>
            <a:off x="4724400" y="1066800"/>
            <a:ext cx="3810000" cy="2809875"/>
          </a:xfrm>
          <a:prstGeom prst="rect">
            <a:avLst/>
          </a:prstGeom>
          <a:noFill/>
          <a:ln w="9525">
            <a:noFill/>
            <a:miter lim="800000"/>
            <a:headEnd/>
            <a:tailEnd/>
          </a:ln>
        </p:spPr>
      </p:pic>
      <p:pic>
        <p:nvPicPr>
          <p:cNvPr id="19459" name="Picture 3"/>
          <p:cNvPicPr>
            <a:picLocks noChangeAspect="1" noChangeArrowheads="1"/>
          </p:cNvPicPr>
          <p:nvPr/>
        </p:nvPicPr>
        <p:blipFill>
          <a:blip r:embed="rId3"/>
          <a:srcRect/>
          <a:stretch>
            <a:fillRect/>
          </a:stretch>
        </p:blipFill>
        <p:spPr bwMode="auto">
          <a:xfrm>
            <a:off x="228600" y="1066800"/>
            <a:ext cx="4000500" cy="2743200"/>
          </a:xfrm>
          <a:prstGeom prst="rect">
            <a:avLst/>
          </a:prstGeom>
          <a:noFill/>
          <a:ln w="9525">
            <a:noFill/>
            <a:miter lim="800000"/>
            <a:headEnd/>
            <a:tailEnd/>
          </a:ln>
        </p:spPr>
      </p:pic>
      <p:sp>
        <p:nvSpPr>
          <p:cNvPr id="19460" name="TextBox 5"/>
          <p:cNvSpPr txBox="1">
            <a:spLocks noChangeArrowheads="1"/>
          </p:cNvSpPr>
          <p:nvPr/>
        </p:nvSpPr>
        <p:spPr bwMode="auto">
          <a:xfrm>
            <a:off x="228600" y="5105400"/>
            <a:ext cx="4038600" cy="733425"/>
          </a:xfrm>
          <a:prstGeom prst="rect">
            <a:avLst/>
          </a:prstGeom>
          <a:noFill/>
          <a:ln w="9525">
            <a:noFill/>
            <a:miter lim="800000"/>
            <a:headEnd/>
            <a:tailEnd/>
          </a:ln>
        </p:spPr>
        <p:txBody>
          <a:bodyPr>
            <a:spAutoFit/>
          </a:bodyPr>
          <a:lstStyle/>
          <a:p>
            <a:pPr algn="ctr">
              <a:lnSpc>
                <a:spcPts val="5000"/>
              </a:lnSpc>
            </a:pPr>
            <a:r>
              <a:rPr lang="en-US" sz="16600" b="1"/>
              <a:t>343</a:t>
            </a:r>
            <a:r>
              <a:rPr lang="en-US" sz="9600" b="1"/>
              <a:t> </a:t>
            </a:r>
            <a:endParaRPr lang="en-US" sz="5400" b="1"/>
          </a:p>
        </p:txBody>
      </p:sp>
      <p:sp>
        <p:nvSpPr>
          <p:cNvPr id="19461" name="TextBox 6"/>
          <p:cNvSpPr txBox="1">
            <a:spLocks noChangeArrowheads="1"/>
          </p:cNvSpPr>
          <p:nvPr/>
        </p:nvSpPr>
        <p:spPr bwMode="auto">
          <a:xfrm>
            <a:off x="4572000" y="5029200"/>
            <a:ext cx="4038600" cy="733425"/>
          </a:xfrm>
          <a:prstGeom prst="rect">
            <a:avLst/>
          </a:prstGeom>
          <a:noFill/>
          <a:ln w="9525">
            <a:noFill/>
            <a:miter lim="800000"/>
            <a:headEnd/>
            <a:tailEnd/>
          </a:ln>
        </p:spPr>
        <p:txBody>
          <a:bodyPr>
            <a:spAutoFit/>
          </a:bodyPr>
          <a:lstStyle/>
          <a:p>
            <a:pPr algn="ctr">
              <a:lnSpc>
                <a:spcPts val="5000"/>
              </a:lnSpc>
            </a:pPr>
            <a:r>
              <a:rPr lang="en-US" sz="16600" b="1"/>
              <a:t>25</a:t>
            </a:r>
            <a:r>
              <a:rPr lang="en-US" sz="9600" b="1"/>
              <a:t> </a:t>
            </a:r>
            <a:endParaRPr lang="en-US" sz="5400" b="1"/>
          </a:p>
        </p:txBody>
      </p:sp>
      <p:sp>
        <p:nvSpPr>
          <p:cNvPr id="19462" name="TextBox 7"/>
          <p:cNvSpPr txBox="1">
            <a:spLocks noChangeArrowheads="1"/>
          </p:cNvSpPr>
          <p:nvPr/>
        </p:nvSpPr>
        <p:spPr bwMode="auto">
          <a:xfrm>
            <a:off x="0" y="0"/>
            <a:ext cx="9144000" cy="769938"/>
          </a:xfrm>
          <a:prstGeom prst="rect">
            <a:avLst/>
          </a:prstGeom>
          <a:solidFill>
            <a:schemeClr val="tx1"/>
          </a:solidFill>
          <a:ln w="9525">
            <a:noFill/>
            <a:miter lim="800000"/>
            <a:headEnd/>
            <a:tailEnd/>
          </a:ln>
        </p:spPr>
        <p:txBody>
          <a:bodyPr>
            <a:spAutoFit/>
          </a:bodyPr>
          <a:lstStyle/>
          <a:p>
            <a:pPr algn="ctr"/>
            <a:r>
              <a:rPr lang="en-US" sz="4400" b="1">
                <a:solidFill>
                  <a:schemeClr val="bg1"/>
                </a:solidFill>
              </a:rPr>
              <a:t>Average CEO pay</a:t>
            </a:r>
          </a:p>
        </p:txBody>
      </p:sp>
      <p:sp>
        <p:nvSpPr>
          <p:cNvPr id="19463" name="TextBox 8"/>
          <p:cNvSpPr txBox="1">
            <a:spLocks noChangeArrowheads="1"/>
          </p:cNvSpPr>
          <p:nvPr/>
        </p:nvSpPr>
        <p:spPr bwMode="auto">
          <a:xfrm>
            <a:off x="0" y="6088063"/>
            <a:ext cx="9144000" cy="646112"/>
          </a:xfrm>
          <a:prstGeom prst="rect">
            <a:avLst/>
          </a:prstGeom>
          <a:solidFill>
            <a:schemeClr val="tx1"/>
          </a:solidFill>
          <a:ln w="9525">
            <a:noFill/>
            <a:miter lim="800000"/>
            <a:headEnd/>
            <a:tailEnd/>
          </a:ln>
        </p:spPr>
        <p:txBody>
          <a:bodyPr>
            <a:spAutoFit/>
          </a:bodyPr>
          <a:lstStyle/>
          <a:p>
            <a:pPr algn="ctr"/>
            <a:r>
              <a:rPr lang="en-US" sz="3600" b="1">
                <a:solidFill>
                  <a:schemeClr val="bg1"/>
                </a:solidFill>
              </a:rPr>
              <a:t>times higher than the average worker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Box 4"/>
          <p:cNvSpPr txBox="1">
            <a:spLocks noChangeArrowheads="1"/>
          </p:cNvSpPr>
          <p:nvPr/>
        </p:nvSpPr>
        <p:spPr bwMode="auto">
          <a:xfrm>
            <a:off x="4648200" y="304800"/>
            <a:ext cx="4724400" cy="6248400"/>
          </a:xfrm>
          <a:prstGeom prst="rect">
            <a:avLst/>
          </a:prstGeom>
          <a:noFill/>
          <a:ln w="9525">
            <a:noFill/>
            <a:miter lim="800000"/>
            <a:headEnd/>
            <a:tailEnd/>
          </a:ln>
        </p:spPr>
        <p:txBody>
          <a:bodyPr>
            <a:spAutoFit/>
          </a:bodyPr>
          <a:lstStyle/>
          <a:p>
            <a:pPr>
              <a:lnSpc>
                <a:spcPts val="5000"/>
              </a:lnSpc>
            </a:pPr>
            <a:r>
              <a:rPr lang="en-US" sz="5400" b="1"/>
              <a:t>EBay </a:t>
            </a:r>
            <a:r>
              <a:rPr lang="en-US" sz="5400" b="1">
                <a:solidFill>
                  <a:srgbClr val="FF0000"/>
                </a:solidFill>
              </a:rPr>
              <a:t>paid CEO </a:t>
            </a:r>
            <a:r>
              <a:rPr lang="en-US" sz="5400" b="1"/>
              <a:t>John Donahoe $12.4 Million last year. </a:t>
            </a:r>
          </a:p>
          <a:p>
            <a:pPr>
              <a:lnSpc>
                <a:spcPts val="3000"/>
              </a:lnSpc>
            </a:pPr>
            <a:endParaRPr lang="en-US" b="1"/>
          </a:p>
          <a:p>
            <a:pPr>
              <a:lnSpc>
                <a:spcPts val="5000"/>
              </a:lnSpc>
            </a:pPr>
            <a:r>
              <a:rPr lang="en-US" sz="5400" b="1"/>
              <a:t>How much did EBay pay in </a:t>
            </a:r>
            <a:r>
              <a:rPr lang="en-US" sz="5400" b="1">
                <a:solidFill>
                  <a:srgbClr val="FF0000"/>
                </a:solidFill>
              </a:rPr>
              <a:t>federal taxes?</a:t>
            </a:r>
            <a:endParaRPr lang="en-US" sz="2400" b="1">
              <a:solidFill>
                <a:srgbClr val="FF0000"/>
              </a:solidFill>
            </a:endParaRPr>
          </a:p>
        </p:txBody>
      </p:sp>
      <p:sp>
        <p:nvSpPr>
          <p:cNvPr id="6" name="TextBox 5"/>
          <p:cNvSpPr txBox="1">
            <a:spLocks noChangeArrowheads="1"/>
          </p:cNvSpPr>
          <p:nvPr/>
        </p:nvSpPr>
        <p:spPr bwMode="auto">
          <a:xfrm>
            <a:off x="685800" y="1676400"/>
            <a:ext cx="3886200" cy="708025"/>
          </a:xfrm>
          <a:prstGeom prst="rect">
            <a:avLst/>
          </a:prstGeom>
          <a:noFill/>
          <a:ln w="9525">
            <a:noFill/>
            <a:miter lim="800000"/>
            <a:headEnd/>
            <a:tailEnd/>
          </a:ln>
        </p:spPr>
        <p:txBody>
          <a:bodyPr>
            <a:spAutoFit/>
          </a:bodyPr>
          <a:lstStyle/>
          <a:p>
            <a:r>
              <a:rPr lang="en-US" sz="4000" b="1"/>
              <a:t>A. $0</a:t>
            </a:r>
          </a:p>
        </p:txBody>
      </p:sp>
      <p:sp>
        <p:nvSpPr>
          <p:cNvPr id="7" name="TextBox 6"/>
          <p:cNvSpPr txBox="1">
            <a:spLocks noChangeArrowheads="1"/>
          </p:cNvSpPr>
          <p:nvPr/>
        </p:nvSpPr>
        <p:spPr bwMode="auto">
          <a:xfrm>
            <a:off x="685800" y="2438400"/>
            <a:ext cx="3886200" cy="708025"/>
          </a:xfrm>
          <a:prstGeom prst="rect">
            <a:avLst/>
          </a:prstGeom>
          <a:noFill/>
          <a:ln w="9525">
            <a:noFill/>
            <a:miter lim="800000"/>
            <a:headEnd/>
            <a:tailEnd/>
          </a:ln>
        </p:spPr>
        <p:txBody>
          <a:bodyPr>
            <a:spAutoFit/>
          </a:bodyPr>
          <a:lstStyle/>
          <a:p>
            <a:r>
              <a:rPr lang="en-US" sz="4000" b="1"/>
              <a:t>B. $11 Million</a:t>
            </a:r>
          </a:p>
        </p:txBody>
      </p:sp>
      <p:sp>
        <p:nvSpPr>
          <p:cNvPr id="20484" name="TextBox 7"/>
          <p:cNvSpPr txBox="1">
            <a:spLocks noChangeArrowheads="1"/>
          </p:cNvSpPr>
          <p:nvPr/>
        </p:nvSpPr>
        <p:spPr bwMode="auto">
          <a:xfrm rot="-5400000">
            <a:off x="1168400" y="30988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a:t>
            </a:r>
          </a:p>
        </p:txBody>
      </p:sp>
      <p:sp>
        <p:nvSpPr>
          <p:cNvPr id="9" name="TextBox 8"/>
          <p:cNvSpPr txBox="1">
            <a:spLocks noChangeArrowheads="1"/>
          </p:cNvSpPr>
          <p:nvPr/>
        </p:nvSpPr>
        <p:spPr bwMode="auto">
          <a:xfrm>
            <a:off x="685800" y="3276600"/>
            <a:ext cx="3886200" cy="708025"/>
          </a:xfrm>
          <a:prstGeom prst="rect">
            <a:avLst/>
          </a:prstGeom>
          <a:noFill/>
          <a:ln w="9525">
            <a:noFill/>
            <a:miter lim="800000"/>
            <a:headEnd/>
            <a:tailEnd/>
          </a:ln>
        </p:spPr>
        <p:txBody>
          <a:bodyPr>
            <a:spAutoFit/>
          </a:bodyPr>
          <a:lstStyle/>
          <a:p>
            <a:r>
              <a:rPr lang="en-US" sz="4000" b="1"/>
              <a:t>C. $12 Million</a:t>
            </a:r>
          </a:p>
        </p:txBody>
      </p:sp>
      <p:sp>
        <p:nvSpPr>
          <p:cNvPr id="10" name="TextBox 9"/>
          <p:cNvSpPr txBox="1">
            <a:spLocks noChangeArrowheads="1"/>
          </p:cNvSpPr>
          <p:nvPr/>
        </p:nvSpPr>
        <p:spPr bwMode="auto">
          <a:xfrm>
            <a:off x="685800" y="4114800"/>
            <a:ext cx="3886200" cy="708025"/>
          </a:xfrm>
          <a:prstGeom prst="rect">
            <a:avLst/>
          </a:prstGeom>
          <a:noFill/>
          <a:ln w="9525">
            <a:noFill/>
            <a:miter lim="800000"/>
            <a:headEnd/>
            <a:tailEnd/>
          </a:ln>
        </p:spPr>
        <p:txBody>
          <a:bodyPr>
            <a:spAutoFit/>
          </a:bodyPr>
          <a:lstStyle/>
          <a:p>
            <a:r>
              <a:rPr lang="en-US" sz="4000" b="1"/>
              <a:t>D. $100 Million</a:t>
            </a:r>
          </a:p>
        </p:txBody>
      </p:sp>
      <p:sp>
        <p:nvSpPr>
          <p:cNvPr id="11" name="Oval 5"/>
          <p:cNvSpPr>
            <a:spLocks noChangeArrowheads="1"/>
          </p:cNvSpPr>
          <p:nvPr/>
        </p:nvSpPr>
        <p:spPr bwMode="auto">
          <a:xfrm>
            <a:off x="381000" y="1600200"/>
            <a:ext cx="2209800" cy="9144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0-#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0-#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0-#ppt_w/2"/>
                                          </p:val>
                                        </p:tav>
                                        <p:tav tm="100000">
                                          <p:val>
                                            <p:strVal val="#ppt_x"/>
                                          </p:val>
                                        </p:tav>
                                      </p:tavLst>
                                    </p:anim>
                                    <p:anim calcmode="lin" valueType="num">
                                      <p:cBhvr additive="base">
                                        <p:cTn id="2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mph" presetSubtype="2" fill="hold" grpId="1" nodeType="clickEffect">
                                  <p:stCondLst>
                                    <p:cond delay="0"/>
                                  </p:stCondLst>
                                  <p:childTnLst>
                                    <p:animClr clrSpc="rgb" dir="cw">
                                      <p:cBhvr override="childStyle">
                                        <p:cTn id="27" dur="500" fill="hold"/>
                                        <p:tgtEl>
                                          <p:spTgt spid="6"/>
                                        </p:tgtEl>
                                        <p:attrNameLst>
                                          <p:attrName>style.color</p:attrName>
                                        </p:attrNameLst>
                                      </p:cBhvr>
                                      <p:to>
                                        <a:srgbClr val="FF0000"/>
                                      </p:to>
                                    </p:animClr>
                                  </p:childTnLst>
                                </p:cTn>
                              </p:par>
                              <p:par>
                                <p:cTn id="28" presetID="3" presetClass="emph" presetSubtype="2" fill="hold" grpId="1" nodeType="withEffect">
                                  <p:stCondLst>
                                    <p:cond delay="0"/>
                                  </p:stCondLst>
                                  <p:childTnLst>
                                    <p:animClr clrSpc="rgb" dir="cw">
                                      <p:cBhvr override="childStyle">
                                        <p:cTn id="29" dur="500" fill="hold"/>
                                        <p:tgtEl>
                                          <p:spTgt spid="7"/>
                                        </p:tgtEl>
                                        <p:attrNameLst>
                                          <p:attrName>style.color</p:attrName>
                                        </p:attrNameLst>
                                      </p:cBhvr>
                                      <p:to>
                                        <a:srgbClr val="777777"/>
                                      </p:to>
                                    </p:animClr>
                                  </p:childTnLst>
                                </p:cTn>
                              </p:par>
                              <p:par>
                                <p:cTn id="30" presetID="3" presetClass="emph" presetSubtype="2" fill="hold" grpId="1" nodeType="withEffect">
                                  <p:stCondLst>
                                    <p:cond delay="0"/>
                                  </p:stCondLst>
                                  <p:childTnLst>
                                    <p:animClr clrSpc="rgb" dir="cw">
                                      <p:cBhvr override="childStyle">
                                        <p:cTn id="31" dur="500" fill="hold"/>
                                        <p:tgtEl>
                                          <p:spTgt spid="10"/>
                                        </p:tgtEl>
                                        <p:attrNameLst>
                                          <p:attrName>style.color</p:attrName>
                                        </p:attrNameLst>
                                      </p:cBhvr>
                                      <p:to>
                                        <a:srgbClr val="777777"/>
                                      </p:to>
                                    </p:animClr>
                                  </p:childTnLst>
                                </p:cTn>
                              </p:par>
                              <p:par>
                                <p:cTn id="32" presetID="3" presetClass="emph" presetSubtype="2" fill="hold" grpId="1" nodeType="withEffect">
                                  <p:stCondLst>
                                    <p:cond delay="0"/>
                                  </p:stCondLst>
                                  <p:childTnLst>
                                    <p:animClr clrSpc="rgb" dir="cw">
                                      <p:cBhvr override="childStyle">
                                        <p:cTn id="33" dur="500" fill="hold"/>
                                        <p:tgtEl>
                                          <p:spTgt spid="9"/>
                                        </p:tgtEl>
                                        <p:attrNameLst>
                                          <p:attrName>style.color</p:attrName>
                                        </p:attrNameLst>
                                      </p:cBhvr>
                                      <p:to>
                                        <a:srgbClr val="777777"/>
                                      </p:to>
                                    </p:animClr>
                                  </p:childTnLst>
                                </p:cTn>
                              </p:par>
                              <p:par>
                                <p:cTn id="34" presetID="1"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9" grpId="0"/>
      <p:bldP spid="9" grpId="1"/>
      <p:bldP spid="10" grpId="0"/>
      <p:bldP spid="10" grpId="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8" descr="USA_Flag_Vector_Celebrate_Memorial_Day_Clipart-1LG.png"/>
          <p:cNvPicPr>
            <a:picLocks noChangeAspect="1"/>
          </p:cNvPicPr>
          <p:nvPr/>
        </p:nvPicPr>
        <p:blipFill>
          <a:blip r:embed="rId2"/>
          <a:srcRect/>
          <a:stretch>
            <a:fillRect/>
          </a:stretch>
        </p:blipFill>
        <p:spPr bwMode="auto">
          <a:xfrm>
            <a:off x="-990600" y="0"/>
            <a:ext cx="13022263" cy="6858000"/>
          </a:xfrm>
          <a:prstGeom prst="rect">
            <a:avLst/>
          </a:prstGeom>
          <a:noFill/>
          <a:ln w="9525">
            <a:noFill/>
            <a:miter lim="800000"/>
            <a:headEnd/>
            <a:tailEnd/>
          </a:ln>
        </p:spPr>
      </p:pic>
      <p:sp>
        <p:nvSpPr>
          <p:cNvPr id="4" name="TextBox 3"/>
          <p:cNvSpPr txBox="1"/>
          <p:nvPr/>
        </p:nvSpPr>
        <p:spPr>
          <a:xfrm rot="20678523">
            <a:off x="76200" y="1008063"/>
            <a:ext cx="9021763" cy="4338637"/>
          </a:xfrm>
          <a:prstGeom prst="rect">
            <a:avLst/>
          </a:prstGeom>
          <a:solidFill>
            <a:schemeClr val="bg1">
              <a:lumMod val="75000"/>
            </a:schemeClr>
          </a:solidFill>
          <a:ln>
            <a:solidFill>
              <a:schemeClr val="tx1">
                <a:lumMod val="95000"/>
                <a:lumOff val="5000"/>
              </a:schemeClr>
            </a:solidFill>
          </a:ln>
        </p:spPr>
        <p:txBody>
          <a:bodyPr>
            <a:spAutoFit/>
          </a:bodyPr>
          <a:lstStyle/>
          <a:p>
            <a:pPr algn="ctr" fontAlgn="auto">
              <a:spcBef>
                <a:spcPts val="0"/>
              </a:spcBef>
              <a:spcAft>
                <a:spcPts val="0"/>
              </a:spcAft>
              <a:defRPr/>
            </a:pPr>
            <a:r>
              <a:rPr lang="en-US" sz="2000" dirty="0">
                <a:latin typeface="Arial"/>
                <a:cs typeface="Arial"/>
              </a:rPr>
              <a:t>United States of America</a:t>
            </a:r>
          </a:p>
          <a:p>
            <a:pPr algn="ctr" fontAlgn="auto">
              <a:spcBef>
                <a:spcPts val="0"/>
              </a:spcBef>
              <a:spcAft>
                <a:spcPts val="0"/>
              </a:spcAft>
              <a:defRPr/>
            </a:pPr>
            <a:r>
              <a:rPr lang="en-US" sz="2800" b="1" dirty="0">
                <a:latin typeface="Arial"/>
                <a:cs typeface="Arial"/>
              </a:rPr>
              <a:t>Tax Refund 2010</a:t>
            </a:r>
          </a:p>
          <a:p>
            <a:pPr algn="ctr" fontAlgn="auto">
              <a:spcBef>
                <a:spcPts val="0"/>
              </a:spcBef>
              <a:spcAft>
                <a:spcPts val="0"/>
              </a:spcAft>
              <a:defRPr/>
            </a:pPr>
            <a:endParaRPr lang="en-US" sz="2000" dirty="0">
              <a:latin typeface="Arial"/>
              <a:cs typeface="Arial"/>
            </a:endParaRPr>
          </a:p>
          <a:p>
            <a:pPr fontAlgn="auto">
              <a:spcBef>
                <a:spcPts val="0"/>
              </a:spcBef>
              <a:spcAft>
                <a:spcPts val="0"/>
              </a:spcAft>
              <a:defRPr/>
            </a:pPr>
            <a:r>
              <a:rPr lang="en-US" sz="2000" dirty="0">
                <a:latin typeface="Arial"/>
                <a:cs typeface="Arial"/>
              </a:rPr>
              <a:t>       Pay to the Order of</a:t>
            </a:r>
            <a:r>
              <a:rPr lang="en-US" sz="2000" b="1" dirty="0">
                <a:latin typeface="Arial"/>
                <a:cs typeface="Arial"/>
              </a:rPr>
              <a:t>:</a:t>
            </a:r>
          </a:p>
          <a:p>
            <a:pPr fontAlgn="auto">
              <a:spcBef>
                <a:spcPts val="0"/>
              </a:spcBef>
              <a:spcAft>
                <a:spcPts val="0"/>
              </a:spcAft>
              <a:defRPr/>
            </a:pPr>
            <a:r>
              <a:rPr lang="en-US" sz="2000" b="1" dirty="0">
                <a:latin typeface="Arial"/>
                <a:cs typeface="Arial"/>
              </a:rPr>
              <a:t>             </a:t>
            </a:r>
            <a:r>
              <a:rPr lang="en-US" sz="5400" b="1" dirty="0">
                <a:latin typeface="Arial"/>
                <a:cs typeface="Arial"/>
              </a:rPr>
              <a:t>EBay</a:t>
            </a:r>
          </a:p>
          <a:p>
            <a:pPr fontAlgn="auto">
              <a:spcBef>
                <a:spcPts val="0"/>
              </a:spcBef>
              <a:spcAft>
                <a:spcPts val="0"/>
              </a:spcAft>
              <a:defRPr/>
            </a:pPr>
            <a:r>
              <a:rPr lang="en-US" sz="2000" b="1" dirty="0">
                <a:latin typeface="Arial"/>
                <a:cs typeface="Arial"/>
              </a:rPr>
              <a:t>       . . . . . . . . . . . . . . . . . . . . . . . . . . . . . . . . . . . . . . . . . . . . . . . . . . . . . </a:t>
            </a:r>
          </a:p>
          <a:p>
            <a:pPr fontAlgn="auto">
              <a:spcBef>
                <a:spcPts val="0"/>
              </a:spcBef>
              <a:spcAft>
                <a:spcPts val="0"/>
              </a:spcAft>
              <a:defRPr/>
            </a:pPr>
            <a:r>
              <a:rPr lang="en-US" dirty="0">
                <a:latin typeface="Arial"/>
                <a:cs typeface="Arial"/>
              </a:rPr>
              <a:t>        Pay the Amount of</a:t>
            </a:r>
            <a:r>
              <a:rPr lang="en-US" b="1" dirty="0">
                <a:latin typeface="Arial"/>
                <a:cs typeface="Arial"/>
              </a:rPr>
              <a:t>:</a:t>
            </a:r>
            <a:endParaRPr lang="en-US" dirty="0">
              <a:latin typeface="Arial"/>
              <a:cs typeface="Arial"/>
            </a:endParaRPr>
          </a:p>
          <a:p>
            <a:pPr fontAlgn="auto">
              <a:spcBef>
                <a:spcPts val="0"/>
              </a:spcBef>
              <a:spcAft>
                <a:spcPts val="0"/>
              </a:spcAft>
              <a:defRPr/>
            </a:pPr>
            <a:r>
              <a:rPr lang="en-US" sz="2400" b="1" dirty="0">
                <a:latin typeface="Arial"/>
                <a:cs typeface="Arial"/>
              </a:rPr>
              <a:t>      One Hundred and Thirty One Million Dollars --------</a:t>
            </a:r>
          </a:p>
          <a:p>
            <a:pPr fontAlgn="auto">
              <a:spcBef>
                <a:spcPts val="0"/>
              </a:spcBef>
              <a:spcAft>
                <a:spcPts val="0"/>
              </a:spcAft>
              <a:defRPr/>
            </a:pPr>
            <a:endParaRPr lang="en-US" sz="2400" b="1" dirty="0">
              <a:latin typeface="Arial"/>
              <a:cs typeface="Arial"/>
            </a:endParaRPr>
          </a:p>
          <a:p>
            <a:pPr fontAlgn="auto">
              <a:spcBef>
                <a:spcPts val="0"/>
              </a:spcBef>
              <a:spcAft>
                <a:spcPts val="0"/>
              </a:spcAft>
              <a:defRPr/>
            </a:pPr>
            <a:endParaRPr lang="en-US" sz="2400" b="1" dirty="0">
              <a:latin typeface="Arial"/>
              <a:cs typeface="Arial"/>
            </a:endParaRPr>
          </a:p>
          <a:p>
            <a:pPr fontAlgn="auto">
              <a:spcBef>
                <a:spcPts val="0"/>
              </a:spcBef>
              <a:spcAft>
                <a:spcPts val="0"/>
              </a:spcAft>
              <a:defRPr/>
            </a:pPr>
            <a:endParaRPr lang="en-US" sz="2400" b="1" dirty="0">
              <a:latin typeface="Arial"/>
              <a:cs typeface="Arial"/>
            </a:endParaRPr>
          </a:p>
        </p:txBody>
      </p:sp>
      <p:sp>
        <p:nvSpPr>
          <p:cNvPr id="21507" name="TextBox 4"/>
          <p:cNvSpPr txBox="1">
            <a:spLocks noChangeArrowheads="1"/>
          </p:cNvSpPr>
          <p:nvPr/>
        </p:nvSpPr>
        <p:spPr bwMode="auto">
          <a:xfrm rot="-964641">
            <a:off x="4308475" y="1587500"/>
            <a:ext cx="4437063" cy="922338"/>
          </a:xfrm>
          <a:prstGeom prst="rect">
            <a:avLst/>
          </a:prstGeom>
          <a:noFill/>
          <a:ln w="38100" algn="ctr">
            <a:solidFill>
              <a:schemeClr val="tx1"/>
            </a:solidFill>
            <a:round/>
            <a:headEnd/>
            <a:tailEnd/>
          </a:ln>
        </p:spPr>
        <p:txBody>
          <a:bodyPr>
            <a:spAutoFit/>
          </a:bodyPr>
          <a:lstStyle/>
          <a:p>
            <a:pPr algn="ctr"/>
            <a:r>
              <a:rPr lang="en-US" sz="5400" b="1"/>
              <a:t>$131 million</a:t>
            </a:r>
          </a:p>
        </p:txBody>
      </p:sp>
      <p:sp>
        <p:nvSpPr>
          <p:cNvPr id="21508" name="TextBox 5"/>
          <p:cNvSpPr txBox="1">
            <a:spLocks noChangeArrowheads="1"/>
          </p:cNvSpPr>
          <p:nvPr/>
        </p:nvSpPr>
        <p:spPr bwMode="auto">
          <a:xfrm rot="-964641">
            <a:off x="5541963" y="3382963"/>
            <a:ext cx="3086100" cy="838200"/>
          </a:xfrm>
          <a:prstGeom prst="rect">
            <a:avLst/>
          </a:prstGeom>
          <a:noFill/>
          <a:ln w="9525">
            <a:noFill/>
            <a:miter lim="800000"/>
            <a:headEnd/>
            <a:tailEnd/>
          </a:ln>
        </p:spPr>
        <p:txBody>
          <a:bodyPr>
            <a:spAutoFit/>
          </a:bodyPr>
          <a:lstStyle/>
          <a:p>
            <a:pPr algn="ctr"/>
            <a:endParaRPr lang="en-US" sz="3200"/>
          </a:p>
        </p:txBody>
      </p:sp>
      <p:pic>
        <p:nvPicPr>
          <p:cNvPr id="21509" name="Picture 6" descr="john_hogue_signature.trans.gif"/>
          <p:cNvPicPr>
            <a:picLocks noChangeAspect="1"/>
          </p:cNvPicPr>
          <p:nvPr/>
        </p:nvPicPr>
        <p:blipFill>
          <a:blip r:embed="rId3"/>
          <a:srcRect/>
          <a:stretch>
            <a:fillRect/>
          </a:stretch>
        </p:blipFill>
        <p:spPr bwMode="auto">
          <a:xfrm rot="-939088">
            <a:off x="5748338" y="3714750"/>
            <a:ext cx="2767012" cy="627063"/>
          </a:xfrm>
          <a:prstGeom prst="rect">
            <a:avLst/>
          </a:prstGeom>
          <a:noFill/>
          <a:ln w="9525">
            <a:noFill/>
            <a:miter lim="800000"/>
            <a:headEnd/>
            <a:tailEnd/>
          </a:ln>
        </p:spPr>
      </p:pic>
      <p:pic>
        <p:nvPicPr>
          <p:cNvPr id="21510" name="Picture 2"/>
          <p:cNvPicPr>
            <a:picLocks noChangeAspect="1" noChangeArrowheads="1"/>
          </p:cNvPicPr>
          <p:nvPr/>
        </p:nvPicPr>
        <p:blipFill>
          <a:blip r:embed="rId4">
            <a:lum bright="-36000"/>
          </a:blip>
          <a:srcRect/>
          <a:stretch>
            <a:fillRect/>
          </a:stretch>
        </p:blipFill>
        <p:spPr bwMode="auto">
          <a:xfrm rot="-931735">
            <a:off x="798513" y="1838325"/>
            <a:ext cx="1352550" cy="1030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3"/>
          <p:cNvSpPr txBox="1">
            <a:spLocks noChangeArrowheads="1"/>
          </p:cNvSpPr>
          <p:nvPr/>
        </p:nvSpPr>
        <p:spPr bwMode="auto">
          <a:xfrm rot="-5400000">
            <a:off x="1549400" y="2946400"/>
            <a:ext cx="6477000" cy="584200"/>
          </a:xfrm>
          <a:prstGeom prst="rect">
            <a:avLst/>
          </a:prstGeom>
          <a:noFill/>
          <a:ln w="9525">
            <a:noFill/>
            <a:miter lim="800000"/>
            <a:headEnd/>
            <a:tailEnd/>
          </a:ln>
        </p:spPr>
        <p:txBody>
          <a:bodyPr>
            <a:spAutoFit/>
          </a:bodyPr>
          <a:lstStyle/>
          <a:p>
            <a:r>
              <a:rPr lang="en-US" sz="3200" b="1">
                <a:latin typeface="Calibri" pitchFamily="34" charset="0"/>
              </a:rPr>
              <a:t>- - - - - - - - - - - - - - - - - - - - - - - - - - - - - </a:t>
            </a:r>
          </a:p>
        </p:txBody>
      </p:sp>
      <p:sp>
        <p:nvSpPr>
          <p:cNvPr id="22530" name="TextBox 4"/>
          <p:cNvSpPr txBox="1">
            <a:spLocks noChangeArrowheads="1"/>
          </p:cNvSpPr>
          <p:nvPr/>
        </p:nvSpPr>
        <p:spPr bwMode="auto">
          <a:xfrm>
            <a:off x="228600" y="1828800"/>
            <a:ext cx="4724400" cy="4318000"/>
          </a:xfrm>
          <a:prstGeom prst="rect">
            <a:avLst/>
          </a:prstGeom>
          <a:noFill/>
          <a:ln w="9525">
            <a:noFill/>
            <a:miter lim="800000"/>
            <a:headEnd/>
            <a:tailEnd/>
          </a:ln>
        </p:spPr>
        <p:txBody>
          <a:bodyPr>
            <a:spAutoFit/>
          </a:bodyPr>
          <a:lstStyle/>
          <a:p>
            <a:pPr>
              <a:lnSpc>
                <a:spcPts val="4700"/>
              </a:lnSpc>
            </a:pPr>
            <a:r>
              <a:rPr lang="en-US" sz="5400" b="1"/>
              <a:t>how much of the </a:t>
            </a:r>
            <a:r>
              <a:rPr lang="en-US" sz="5400" b="1">
                <a:solidFill>
                  <a:srgbClr val="FF0000"/>
                </a:solidFill>
              </a:rPr>
              <a:t>deficit reduction </a:t>
            </a:r>
            <a:r>
              <a:rPr lang="en-US" sz="5400" b="1"/>
              <a:t>comes from </a:t>
            </a:r>
            <a:r>
              <a:rPr lang="en-US" sz="5400" b="1">
                <a:solidFill>
                  <a:srgbClr val="FF0000"/>
                </a:solidFill>
              </a:rPr>
              <a:t>closing corporate tax loopholes?</a:t>
            </a:r>
          </a:p>
        </p:txBody>
      </p:sp>
      <p:sp>
        <p:nvSpPr>
          <p:cNvPr id="22531" name="TextBox 5"/>
          <p:cNvSpPr txBox="1">
            <a:spLocks noChangeArrowheads="1"/>
          </p:cNvSpPr>
          <p:nvPr/>
        </p:nvSpPr>
        <p:spPr bwMode="auto">
          <a:xfrm>
            <a:off x="228600" y="457200"/>
            <a:ext cx="4495800" cy="1077913"/>
          </a:xfrm>
          <a:prstGeom prst="rect">
            <a:avLst/>
          </a:prstGeom>
          <a:noFill/>
          <a:ln w="9525">
            <a:noFill/>
            <a:miter lim="800000"/>
            <a:headEnd/>
            <a:tailEnd/>
          </a:ln>
        </p:spPr>
        <p:txBody>
          <a:bodyPr>
            <a:spAutoFit/>
          </a:bodyPr>
          <a:lstStyle/>
          <a:p>
            <a:r>
              <a:rPr lang="en-US" sz="3200" b="1"/>
              <a:t>In the $2.5 Billion debt ceiling compromise… </a:t>
            </a:r>
            <a:endParaRPr lang="en-US" sz="3200">
              <a:latin typeface="Calibri" pitchFamily="34" charset="0"/>
            </a:endParaRPr>
          </a:p>
        </p:txBody>
      </p:sp>
      <p:sp>
        <p:nvSpPr>
          <p:cNvPr id="7" name="TextBox 6"/>
          <p:cNvSpPr txBox="1">
            <a:spLocks noChangeArrowheads="1"/>
          </p:cNvSpPr>
          <p:nvPr/>
        </p:nvSpPr>
        <p:spPr bwMode="auto">
          <a:xfrm>
            <a:off x="5029200" y="1676400"/>
            <a:ext cx="3886200" cy="708025"/>
          </a:xfrm>
          <a:prstGeom prst="rect">
            <a:avLst/>
          </a:prstGeom>
          <a:noFill/>
          <a:ln w="9525">
            <a:noFill/>
            <a:miter lim="800000"/>
            <a:headEnd/>
            <a:tailEnd/>
          </a:ln>
        </p:spPr>
        <p:txBody>
          <a:bodyPr>
            <a:spAutoFit/>
          </a:bodyPr>
          <a:lstStyle/>
          <a:p>
            <a:r>
              <a:rPr lang="en-US" sz="4000" b="1"/>
              <a:t>A. $0</a:t>
            </a:r>
          </a:p>
        </p:txBody>
      </p:sp>
      <p:sp>
        <p:nvSpPr>
          <p:cNvPr id="8" name="TextBox 7"/>
          <p:cNvSpPr txBox="1">
            <a:spLocks noChangeArrowheads="1"/>
          </p:cNvSpPr>
          <p:nvPr/>
        </p:nvSpPr>
        <p:spPr bwMode="auto">
          <a:xfrm>
            <a:off x="5029200" y="2362200"/>
            <a:ext cx="3886200" cy="708025"/>
          </a:xfrm>
          <a:prstGeom prst="rect">
            <a:avLst/>
          </a:prstGeom>
          <a:noFill/>
          <a:ln w="9525">
            <a:noFill/>
            <a:miter lim="800000"/>
            <a:headEnd/>
            <a:tailEnd/>
          </a:ln>
        </p:spPr>
        <p:txBody>
          <a:bodyPr>
            <a:spAutoFit/>
          </a:bodyPr>
          <a:lstStyle/>
          <a:p>
            <a:r>
              <a:rPr lang="en-US" sz="4000" b="1"/>
              <a:t>B. $1.4 Billion</a:t>
            </a:r>
          </a:p>
        </p:txBody>
      </p:sp>
      <p:sp>
        <p:nvSpPr>
          <p:cNvPr id="9" name="TextBox 8"/>
          <p:cNvSpPr txBox="1">
            <a:spLocks noChangeArrowheads="1"/>
          </p:cNvSpPr>
          <p:nvPr/>
        </p:nvSpPr>
        <p:spPr bwMode="auto">
          <a:xfrm>
            <a:off x="5029200" y="3124200"/>
            <a:ext cx="3886200" cy="708025"/>
          </a:xfrm>
          <a:prstGeom prst="rect">
            <a:avLst/>
          </a:prstGeom>
          <a:noFill/>
          <a:ln w="9525">
            <a:noFill/>
            <a:miter lim="800000"/>
            <a:headEnd/>
            <a:tailEnd/>
          </a:ln>
        </p:spPr>
        <p:txBody>
          <a:bodyPr>
            <a:spAutoFit/>
          </a:bodyPr>
          <a:lstStyle/>
          <a:p>
            <a:r>
              <a:rPr lang="en-US" sz="4000" b="1"/>
              <a:t>C. $35 Million</a:t>
            </a:r>
          </a:p>
        </p:txBody>
      </p:sp>
      <p:sp>
        <p:nvSpPr>
          <p:cNvPr id="10" name="TextBox 9"/>
          <p:cNvSpPr txBox="1">
            <a:spLocks noChangeArrowheads="1"/>
          </p:cNvSpPr>
          <p:nvPr/>
        </p:nvSpPr>
        <p:spPr bwMode="auto">
          <a:xfrm>
            <a:off x="5029200" y="3962400"/>
            <a:ext cx="3886200" cy="708025"/>
          </a:xfrm>
          <a:prstGeom prst="rect">
            <a:avLst/>
          </a:prstGeom>
          <a:noFill/>
          <a:ln w="9525">
            <a:noFill/>
            <a:miter lim="800000"/>
            <a:headEnd/>
            <a:tailEnd/>
          </a:ln>
        </p:spPr>
        <p:txBody>
          <a:bodyPr>
            <a:spAutoFit/>
          </a:bodyPr>
          <a:lstStyle/>
          <a:p>
            <a:r>
              <a:rPr lang="en-US" sz="4000" b="1"/>
              <a:t>D. $900  Million</a:t>
            </a:r>
          </a:p>
        </p:txBody>
      </p:sp>
      <p:sp>
        <p:nvSpPr>
          <p:cNvPr id="11" name="Oval 5"/>
          <p:cNvSpPr>
            <a:spLocks noChangeArrowheads="1"/>
          </p:cNvSpPr>
          <p:nvPr/>
        </p:nvSpPr>
        <p:spPr bwMode="auto">
          <a:xfrm>
            <a:off x="4876800" y="1524000"/>
            <a:ext cx="1905000" cy="1066800"/>
          </a:xfrm>
          <a:prstGeom prst="ellipse">
            <a:avLst/>
          </a:prstGeom>
          <a:noFill/>
          <a:ln w="50800">
            <a:solidFill>
              <a:srgbClr val="FF0000"/>
            </a:solidFill>
            <a:round/>
            <a:headEnd/>
            <a:tailEnd/>
          </a:ln>
        </p:spPr>
        <p:txBody>
          <a:bodyPr wrap="none" anchor="ctr"/>
          <a:lstStyle/>
          <a:p>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1+#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1+#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1+#ppt_w/2"/>
                                          </p:val>
                                        </p:tav>
                                        <p:tav tm="100000">
                                          <p:val>
                                            <p:strVal val="#ppt_x"/>
                                          </p:val>
                                        </p:tav>
                                      </p:tavLst>
                                    </p:anim>
                                    <p:anim calcmode="lin" valueType="num">
                                      <p:cBhvr additive="base">
                                        <p:cTn id="2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mph" presetSubtype="2" fill="hold" grpId="1" nodeType="clickEffect">
                                  <p:stCondLst>
                                    <p:cond delay="0"/>
                                  </p:stCondLst>
                                  <p:childTnLst>
                                    <p:animClr clrSpc="rgb" dir="cw">
                                      <p:cBhvr override="childStyle">
                                        <p:cTn id="27" dur="500" fill="hold"/>
                                        <p:tgtEl>
                                          <p:spTgt spid="7"/>
                                        </p:tgtEl>
                                        <p:attrNameLst>
                                          <p:attrName>style.color</p:attrName>
                                        </p:attrNameLst>
                                      </p:cBhvr>
                                      <p:to>
                                        <a:srgbClr val="FF0000"/>
                                      </p:to>
                                    </p:animClr>
                                  </p:childTnLst>
                                </p:cTn>
                              </p:par>
                              <p:par>
                                <p:cTn id="28" presetID="3" presetClass="emph" presetSubtype="2" fill="hold" grpId="1" nodeType="withEffect">
                                  <p:stCondLst>
                                    <p:cond delay="0"/>
                                  </p:stCondLst>
                                  <p:childTnLst>
                                    <p:animClr clrSpc="rgb" dir="cw">
                                      <p:cBhvr override="childStyle">
                                        <p:cTn id="29" dur="500" fill="hold"/>
                                        <p:tgtEl>
                                          <p:spTgt spid="8"/>
                                        </p:tgtEl>
                                        <p:attrNameLst>
                                          <p:attrName>style.color</p:attrName>
                                        </p:attrNameLst>
                                      </p:cBhvr>
                                      <p:to>
                                        <a:srgbClr val="777777"/>
                                      </p:to>
                                    </p:animClr>
                                  </p:childTnLst>
                                </p:cTn>
                              </p:par>
                              <p:par>
                                <p:cTn id="30" presetID="3" presetClass="emph" presetSubtype="2" fill="hold" grpId="1" nodeType="withEffect">
                                  <p:stCondLst>
                                    <p:cond delay="0"/>
                                  </p:stCondLst>
                                  <p:childTnLst>
                                    <p:animClr clrSpc="rgb" dir="cw">
                                      <p:cBhvr override="childStyle">
                                        <p:cTn id="31" dur="500" fill="hold"/>
                                        <p:tgtEl>
                                          <p:spTgt spid="9"/>
                                        </p:tgtEl>
                                        <p:attrNameLst>
                                          <p:attrName>style.color</p:attrName>
                                        </p:attrNameLst>
                                      </p:cBhvr>
                                      <p:to>
                                        <a:srgbClr val="777777"/>
                                      </p:to>
                                    </p:animClr>
                                  </p:childTnLst>
                                </p:cTn>
                              </p:par>
                              <p:par>
                                <p:cTn id="32" presetID="3" presetClass="emph" presetSubtype="2" fill="hold" grpId="1" nodeType="withEffect">
                                  <p:stCondLst>
                                    <p:cond delay="0"/>
                                  </p:stCondLst>
                                  <p:childTnLst>
                                    <p:animClr clrSpc="rgb" dir="cw">
                                      <p:cBhvr override="childStyle">
                                        <p:cTn id="33" dur="500" fill="hold"/>
                                        <p:tgtEl>
                                          <p:spTgt spid="10"/>
                                        </p:tgtEl>
                                        <p:attrNameLst>
                                          <p:attrName>style.color</p:attrName>
                                        </p:attrNameLst>
                                      </p:cBhvr>
                                      <p:to>
                                        <a:srgbClr val="777777"/>
                                      </p:to>
                                    </p:animClr>
                                  </p:childTnLst>
                                </p:cTn>
                              </p:par>
                              <p:par>
                                <p:cTn id="34" presetID="1"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9" grpId="0"/>
      <p:bldP spid="9" grpId="1"/>
      <p:bldP spid="10" grpId="0"/>
      <p:bldP spid="10" grpId="1"/>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640</TotalTime>
  <Words>577</Words>
  <Application>Microsoft Office PowerPoint</Application>
  <PresentationFormat>On-screen Show (4:3)</PresentationFormat>
  <Paragraphs>217</Paragraphs>
  <Slides>24</Slides>
  <Notes>2</Notes>
  <HiddenSlides>0</HiddenSlides>
  <MMClips>3</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24</vt:i4>
      </vt:variant>
    </vt:vector>
  </HeadingPairs>
  <TitlesOfParts>
    <vt:vector size="2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seiu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Broke the Economy 2.0</dc:title>
  <dc:creator>bowersg</dc:creator>
  <cp:lastModifiedBy>Employee</cp:lastModifiedBy>
  <cp:revision>14</cp:revision>
  <dcterms:created xsi:type="dcterms:W3CDTF">2011-09-08T19:15:07Z</dcterms:created>
  <dcterms:modified xsi:type="dcterms:W3CDTF">2011-10-17T15:32:27Z</dcterms:modified>
</cp:coreProperties>
</file>